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53" r:id="rId3"/>
    <p:sldId id="384" r:id="rId4"/>
    <p:sldId id="414" r:id="rId5"/>
    <p:sldId id="412" r:id="rId6"/>
    <p:sldId id="383" r:id="rId7"/>
    <p:sldId id="413" r:id="rId8"/>
    <p:sldId id="415" r:id="rId9"/>
    <p:sldId id="349" r:id="rId10"/>
    <p:sldId id="354" r:id="rId11"/>
    <p:sldId id="356" r:id="rId12"/>
    <p:sldId id="374" r:id="rId13"/>
    <p:sldId id="416" r:id="rId14"/>
    <p:sldId id="417" r:id="rId15"/>
    <p:sldId id="418" r:id="rId16"/>
    <p:sldId id="419" r:id="rId17"/>
    <p:sldId id="424" r:id="rId18"/>
    <p:sldId id="357" r:id="rId19"/>
    <p:sldId id="358" r:id="rId20"/>
    <p:sldId id="359" r:id="rId21"/>
    <p:sldId id="422" r:id="rId22"/>
    <p:sldId id="421" r:id="rId23"/>
    <p:sldId id="420" r:id="rId24"/>
    <p:sldId id="371" r:id="rId25"/>
    <p:sldId id="375" r:id="rId26"/>
    <p:sldId id="423" r:id="rId27"/>
    <p:sldId id="381" r:id="rId28"/>
    <p:sldId id="376" r:id="rId29"/>
    <p:sldId id="377" r:id="rId30"/>
    <p:sldId id="378" r:id="rId31"/>
    <p:sldId id="379" r:id="rId32"/>
    <p:sldId id="380" r:id="rId33"/>
    <p:sldId id="426" r:id="rId34"/>
    <p:sldId id="385" r:id="rId35"/>
    <p:sldId id="387" r:id="rId36"/>
    <p:sldId id="386" r:id="rId37"/>
    <p:sldId id="388" r:id="rId38"/>
    <p:sldId id="427" r:id="rId39"/>
    <p:sldId id="390" r:id="rId40"/>
    <p:sldId id="392" r:id="rId41"/>
    <p:sldId id="389" r:id="rId42"/>
    <p:sldId id="393" r:id="rId43"/>
    <p:sldId id="394" r:id="rId44"/>
    <p:sldId id="410" r:id="rId45"/>
    <p:sldId id="407" r:id="rId46"/>
    <p:sldId id="428" r:id="rId47"/>
    <p:sldId id="429" r:id="rId48"/>
    <p:sldId id="395" r:id="rId49"/>
    <p:sldId id="396" r:id="rId50"/>
    <p:sldId id="397" r:id="rId51"/>
    <p:sldId id="398" r:id="rId52"/>
    <p:sldId id="399" r:id="rId53"/>
    <p:sldId id="401" r:id="rId54"/>
    <p:sldId id="431" r:id="rId55"/>
    <p:sldId id="402" r:id="rId56"/>
    <p:sldId id="403" r:id="rId57"/>
    <p:sldId id="391" r:id="rId58"/>
    <p:sldId id="400" r:id="rId59"/>
    <p:sldId id="404" r:id="rId60"/>
    <p:sldId id="405" r:id="rId61"/>
    <p:sldId id="406" r:id="rId62"/>
    <p:sldId id="408" r:id="rId63"/>
    <p:sldId id="409" r:id="rId64"/>
    <p:sldId id="430" r:id="rId6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6" autoAdjust="0"/>
    <p:restoredTop sz="94660"/>
  </p:normalViewPr>
  <p:slideViewPr>
    <p:cSldViewPr snapToGrid="0" snapToObjects="1">
      <p:cViewPr>
        <p:scale>
          <a:sx n="232" d="100"/>
          <a:sy n="232" d="100"/>
        </p:scale>
        <p:origin x="34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DFFE-E8EE-284C-B7F9-C4120111A53F}" type="datetimeFigureOut">
              <a:rPr kumimoji="1" lang="zh-TW" altLang="en-US" smtClean="0"/>
              <a:t>17/4/21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0180-0A4B-1043-A91C-AC2AB16056E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00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0180-0A4B-1043-A91C-AC2AB16056E1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258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236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95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1033585"/>
            <a:ext cx="8693313" cy="1298005"/>
          </a:xfrm>
        </p:spPr>
        <p:txBody>
          <a:bodyPr/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B7E8-E084-854E-B5A8-6B82748C85D9}" type="datetimeFigureOut">
              <a:rPr kumimoji="1" lang="zh-TW" altLang="en-US" smtClean="0"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3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-6513"/>
            <a:ext cx="9144000" cy="83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9251" y="929380"/>
            <a:ext cx="8693313" cy="2014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B7E8-E084-854E-B5A8-6B82748C85D9}" type="datetimeFigureOut">
              <a:rPr kumimoji="1" lang="zh-TW" altLang="en-US" smtClean="0"/>
              <a:t>17/4/21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054F5-5ECF-1947-AF61-069BCD82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63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457200" rtl="0" eaLnBrk="1" latinLnBrk="0" hangingPunct="1">
        <a:spcBef>
          <a:spcPct val="20000"/>
        </a:spcBef>
        <a:buSzPct val="70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29116"/>
            <a:ext cx="7772400" cy="2388275"/>
          </a:xfrm>
        </p:spPr>
        <p:txBody>
          <a:bodyPr>
            <a:normAutofit/>
          </a:bodyPr>
          <a:lstStyle/>
          <a:p>
            <a:r>
              <a:rPr kumimoji="1" lang="en-US" altLang="zh-TW" sz="4400" dirty="0" err="1" smtClean="0"/>
              <a:t>iOS</a:t>
            </a:r>
            <a:r>
              <a:rPr kumimoji="1" lang="en-US" altLang="zh-TW" sz="4400" dirty="0" smtClean="0"/>
              <a:t> </a:t>
            </a:r>
            <a:r>
              <a:rPr kumimoji="1" lang="en-US" altLang="zh-TW" sz="4400" dirty="0" err="1" smtClean="0"/>
              <a:t>Dev</a:t>
            </a:r>
            <a:r>
              <a:rPr kumimoji="1" lang="en-US" altLang="zh-TW" sz="4400" dirty="0" smtClean="0"/>
              <a:t> </a:t>
            </a:r>
            <a:r>
              <a:rPr kumimoji="1" lang="zh-TW" altLang="en-US" sz="4400" dirty="0" smtClean="0"/>
              <a:t>筆記</a:t>
            </a:r>
            <a:r>
              <a:rPr kumimoji="1" lang="en-US" altLang="zh-TW" sz="4400" dirty="0" smtClean="0"/>
              <a:t> 07</a:t>
            </a:r>
            <a:br>
              <a:rPr kumimoji="1" lang="en-US" altLang="zh-TW" sz="4400" dirty="0" smtClean="0"/>
            </a:br>
            <a:r>
              <a:rPr kumimoji="1" lang="zh-TW" altLang="en-US" sz="4400" dirty="0" smtClean="0"/>
              <a:t>新聞快報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2017.04.20</a:t>
            </a:r>
            <a:endParaRPr kumimoji="1" lang="zh-TW" altLang="en-US" dirty="0"/>
          </a:p>
        </p:txBody>
      </p:sp>
      <p:pic>
        <p:nvPicPr>
          <p:cNvPr id="4" name="圖片 3" descr="螢幕快照 2017-04-18 下午10.5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8161"/>
            <a:ext cx="2177232" cy="3999839"/>
          </a:xfrm>
          <a:prstGeom prst="rect">
            <a:avLst/>
          </a:prstGeom>
        </p:spPr>
      </p:pic>
      <p:pic>
        <p:nvPicPr>
          <p:cNvPr id="5" name="圖片 4" descr="螢幕快照 2017-04-18 下午10.5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4" y="2840892"/>
            <a:ext cx="2152316" cy="40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0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3 下午4.0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1" y="2672299"/>
            <a:ext cx="7829002" cy="2910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規劃資料結構下載網路新聞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8"/>
            <a:ext cx="8785189" cy="173265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把資料透過一個共用</a:t>
            </a:r>
            <a:r>
              <a:rPr kumimoji="1" lang="en-US" altLang="zh-TW" dirty="0" smtClean="0"/>
              <a:t> Class: Article, </a:t>
            </a:r>
            <a:r>
              <a:rPr kumimoji="1" lang="zh-TW" altLang="en-US" dirty="0" smtClean="0"/>
              <a:t>包裝成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物件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屬性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 讓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很容易取用資料</a:t>
            </a:r>
            <a:r>
              <a:rPr kumimoji="1" lang="en-US" altLang="zh-TW" dirty="0" smtClean="0"/>
              <a:t>,no repeat source code.</a:t>
            </a:r>
          </a:p>
          <a:p>
            <a:r>
              <a:rPr kumimoji="1" lang="zh-TW" altLang="en-US" dirty="0" smtClean="0"/>
              <a:t>建造</a:t>
            </a:r>
            <a:r>
              <a:rPr kumimoji="1" lang="en-US" altLang="zh-TW" dirty="0" smtClean="0"/>
              <a:t> Article, </a:t>
            </a:r>
            <a:r>
              <a:rPr kumimoji="1" lang="zh-TW" altLang="en-US" dirty="0" smtClean="0"/>
              <a:t>配合數據來源規劃有</a:t>
            </a:r>
            <a:r>
              <a:rPr kumimoji="1" lang="en-US" altLang="zh-TW" dirty="0" smtClean="0"/>
              <a:t> 6 </a:t>
            </a:r>
            <a:r>
              <a:rPr kumimoji="1" lang="zh-TW" altLang="en-US" dirty="0" smtClean="0"/>
              <a:t>個屬性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資料型態同樣觀察自數據來源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2189743" y="3860370"/>
            <a:ext cx="2029162" cy="12997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3547383" y="5506336"/>
            <a:ext cx="3412709" cy="1214895"/>
          </a:xfrm>
          <a:prstGeom prst="wedgeRectCallout">
            <a:avLst>
              <a:gd name="adj1" fmla="val -29903"/>
              <a:gd name="adj2" fmla="val -815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根據已經知道的網路資料為</a:t>
            </a:r>
            <a:r>
              <a:rPr kumimoji="1" lang="en-US" altLang="zh-TW" dirty="0">
                <a:solidFill>
                  <a:srgbClr val="FF0000"/>
                </a:solidFill>
              </a:rPr>
              <a:t> Dictionary, </a:t>
            </a:r>
            <a:r>
              <a:rPr kumimoji="1" lang="zh-TW" altLang="en-US" dirty="0">
                <a:solidFill>
                  <a:srgbClr val="FF0000"/>
                </a:solidFill>
              </a:rPr>
              <a:t>定義資料型態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rawData</a:t>
            </a:r>
            <a:r>
              <a:rPr kumimoji="1" lang="en-US" altLang="zh-TW" dirty="0">
                <a:solidFill>
                  <a:srgbClr val="FF0000"/>
                </a:solidFill>
              </a:rPr>
              <a:t>: [String: Any] </a:t>
            </a:r>
            <a:r>
              <a:rPr kumimoji="1" lang="zh-TW" altLang="en-US" dirty="0">
                <a:solidFill>
                  <a:srgbClr val="FF0000"/>
                </a:solidFill>
              </a:rPr>
              <a:t>來接資料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需要準確接到原始資料的變數名</a:t>
            </a:r>
          </a:p>
        </p:txBody>
      </p:sp>
      <p:sp>
        <p:nvSpPr>
          <p:cNvPr id="10" name="矩形 9"/>
          <p:cNvSpPr/>
          <p:nvPr/>
        </p:nvSpPr>
        <p:spPr>
          <a:xfrm>
            <a:off x="397131" y="3295034"/>
            <a:ext cx="1635890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74343" y="3782554"/>
            <a:ext cx="1905072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546450" y="3091799"/>
            <a:ext cx="1679683" cy="406470"/>
          </a:xfrm>
          <a:prstGeom prst="wedgeRectCallout">
            <a:avLst>
              <a:gd name="adj1" fmla="val -9708"/>
              <a:gd name="adj2" fmla="val 1073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必須初始化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螢幕快照 2017-03-23 下午4.19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09" y="3159522"/>
            <a:ext cx="5159845" cy="35668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755" y="749008"/>
            <a:ext cx="8888128" cy="1582251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定義屬性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只定義屬性的</a:t>
            </a:r>
            <a:r>
              <a:rPr kumimoji="1" lang="zh-TW" altLang="en-US" dirty="0"/>
              <a:t>資料型態</a:t>
            </a:r>
            <a:r>
              <a:rPr kumimoji="1" lang="zh-TW" altLang="en-US" dirty="0" smtClean="0"/>
              <a:t>是不夠的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Init</a:t>
            </a:r>
            <a:r>
              <a:rPr kumimoji="1" lang="en-US" altLang="zh-TW" dirty="0" smtClean="0"/>
              <a:t>() </a:t>
            </a:r>
            <a:r>
              <a:rPr kumimoji="1" lang="zh-TW" altLang="en-US" dirty="0" smtClean="0"/>
              <a:t>設定屬性的來源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rawData</a:t>
            </a:r>
            <a:r>
              <a:rPr kumimoji="1" lang="en-US" altLang="zh-TW" dirty="0" smtClean="0"/>
              <a:t>[“XXX”]. </a:t>
            </a:r>
            <a:r>
              <a:rPr kumimoji="1" lang="zh-TW" altLang="en-US" dirty="0" smtClean="0"/>
              <a:t>雖然沒有賦值</a:t>
            </a:r>
            <a:r>
              <a:rPr kumimoji="1" lang="en-US" altLang="zh-TW" dirty="0" smtClean="0"/>
              <a:t>, complier </a:t>
            </a:r>
            <a:r>
              <a:rPr kumimoji="1" lang="zh-TW" altLang="en-US" dirty="0" smtClean="0"/>
              <a:t>可以接受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在某個地方要宣告資料值冠上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rawData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資料型態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則連成一氣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153052" y="3233685"/>
            <a:ext cx="2247618" cy="12199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95407" y="4621423"/>
            <a:ext cx="2081791" cy="2379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53052" y="4553896"/>
            <a:ext cx="5153407" cy="21724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3492580" y="3233685"/>
            <a:ext cx="3164713" cy="650109"/>
          </a:xfrm>
          <a:prstGeom prst="wedgeRectCallout">
            <a:avLst>
              <a:gd name="adj1" fmla="val -43918"/>
              <a:gd name="adj2" fmla="val 16244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3.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定義資料型態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(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把它看成是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struct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作為屬</a:t>
            </a:r>
            <a:r>
              <a:rPr kumimoji="1" lang="zh-TW" altLang="en-US" sz="1600" dirty="0">
                <a:solidFill>
                  <a:srgbClr val="FF0000"/>
                </a:solidFill>
              </a:rPr>
              <a:t>性的資料來源</a:t>
            </a:r>
          </a:p>
        </p:txBody>
      </p:sp>
      <p:sp>
        <p:nvSpPr>
          <p:cNvPr id="21" name="矩形圖說文字 20"/>
          <p:cNvSpPr/>
          <p:nvPr/>
        </p:nvSpPr>
        <p:spPr>
          <a:xfrm>
            <a:off x="6670174" y="5395014"/>
            <a:ext cx="2203317" cy="662922"/>
          </a:xfrm>
          <a:prstGeom prst="wedgeRectCallout">
            <a:avLst>
              <a:gd name="adj1" fmla="val -66058"/>
              <a:gd name="adj2" fmla="val 3240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2.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init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創建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屬性的資料來源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3726532" y="2494989"/>
            <a:ext cx="3542713" cy="664533"/>
          </a:xfrm>
          <a:prstGeom prst="wedgeRectCallout">
            <a:avLst>
              <a:gd name="adj1" fmla="val -61751"/>
              <a:gd name="adj2" fmla="val 492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smtClean="0">
                <a:solidFill>
                  <a:srgbClr val="FF0000"/>
                </a:solidFill>
              </a:rPr>
              <a:t> 1.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首先定義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6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個屬性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完成之後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將來若實作一個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的物件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article,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就會賦予屬性如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400" dirty="0" err="1" smtClean="0">
                <a:solidFill>
                  <a:srgbClr val="FF0000"/>
                </a:solidFill>
              </a:rPr>
              <a:t>article.heading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,</a:t>
            </a:r>
            <a:r>
              <a:rPr kumimoji="1" lang="mr-IN" altLang="zh-TW" sz="1400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..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矩形圖說文字 22"/>
          <p:cNvSpPr/>
          <p:nvPr/>
        </p:nvSpPr>
        <p:spPr>
          <a:xfrm>
            <a:off x="4773180" y="3938935"/>
            <a:ext cx="3793987" cy="1029399"/>
          </a:xfrm>
          <a:prstGeom prst="wedgeRectCallout">
            <a:avLst>
              <a:gd name="adj1" fmla="val -68785"/>
              <a:gd name="adj2" fmla="val 3234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>
                <a:solidFill>
                  <a:srgbClr val="FF0000"/>
                </a:solidFill>
              </a:rPr>
              <a:t>4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屬性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( 1</a:t>
            </a:r>
            <a:r>
              <a:rPr kumimoji="1" lang="en-US" altLang="zh-TW" sz="1600" baseline="30000" dirty="0" smtClean="0">
                <a:solidFill>
                  <a:srgbClr val="FF0000"/>
                </a:solidFill>
              </a:rPr>
              <a:t>st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heading)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就是</a:t>
            </a:r>
            <a:r>
              <a:rPr kumimoji="1" lang="zh-TW" altLang="en-US" sz="1600" dirty="0">
                <a:solidFill>
                  <a:srgbClr val="FF0000"/>
                </a:solidFill>
              </a:rPr>
              <a:t>資料型態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“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”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裡對應到資料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(2</a:t>
            </a:r>
            <a:r>
              <a:rPr kumimoji="1" lang="en-US" altLang="zh-TW" sz="1600" baseline="30000" dirty="0" smtClean="0">
                <a:solidFill>
                  <a:srgbClr val="FF0000"/>
                </a:solidFill>
              </a:rPr>
              <a:t>nd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heading,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來自網路上的資料標頭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他的資料型態是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String,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稍後從網路讀值進來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螢幕快照 2017-03-23 下午4.3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88" y="1220732"/>
            <a:ext cx="4315776" cy="2895394"/>
          </a:xfrm>
          <a:prstGeom prst="rect">
            <a:avLst/>
          </a:prstGeom>
        </p:spPr>
      </p:pic>
      <p:pic>
        <p:nvPicPr>
          <p:cNvPr id="4" name="圖片 3" descr="螢幕快照 2017-03-23 下午4.1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6" y="1416392"/>
            <a:ext cx="3905440" cy="2699734"/>
          </a:xfrm>
          <a:prstGeom prst="rect">
            <a:avLst/>
          </a:prstGeom>
        </p:spPr>
      </p:pic>
      <p:pic>
        <p:nvPicPr>
          <p:cNvPr id="6" name="圖片 5" descr="螢幕快照 2017-03-23 下午4.23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4578777"/>
            <a:ext cx="5822756" cy="18994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333" y="749009"/>
            <a:ext cx="8797232" cy="667383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Article.swift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規劃資料結構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創建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rawData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String:Any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)</a:t>
            </a:r>
            <a:r>
              <a:rPr kumimoji="1" lang="zh-TW" altLang="en-US" dirty="0" smtClean="0"/>
              <a:t> 資料型態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3575704" y="5488587"/>
            <a:ext cx="2810171" cy="1947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229251" y="4129800"/>
            <a:ext cx="2528049" cy="1426787"/>
          </a:xfrm>
          <a:prstGeom prst="wedgeRectCallout">
            <a:avLst>
              <a:gd name="adj1" fmla="val -33750"/>
              <a:gd name="adj2" fmla="val -709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定義</a:t>
            </a:r>
            <a:r>
              <a:rPr kumimoji="1" lang="en-US" altLang="zh-TW" dirty="0" smtClean="0">
                <a:solidFill>
                  <a:srgbClr val="FF0000"/>
                </a:solidFill>
              </a:rPr>
              <a:t> 6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個資料就是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資料結構對應的值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要使用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init</a:t>
            </a:r>
            <a:r>
              <a:rPr kumimoji="1" lang="en-US" altLang="zh-TW" dirty="0">
                <a:solidFill>
                  <a:srgbClr val="FF0000"/>
                </a:solidFill>
              </a:rPr>
              <a:t>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才能包裝資料變數成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Class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底下的屬性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185456" y="5642700"/>
            <a:ext cx="2459582" cy="856571"/>
          </a:xfrm>
          <a:prstGeom prst="wedgeRectCallout">
            <a:avLst>
              <a:gd name="adj1" fmla="val 88471"/>
              <a:gd name="adj2" fmla="val -4312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articleDict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是從網路上拔下來的任一筆資料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 (Dictionary)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6027" y="2789187"/>
            <a:ext cx="3548261" cy="10641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2350343" y="1542636"/>
            <a:ext cx="3481105" cy="1150401"/>
          </a:xfrm>
          <a:prstGeom prst="wedgeRectCallout">
            <a:avLst>
              <a:gd name="adj1" fmla="val -45231"/>
              <a:gd name="adj2" fmla="val 627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定義資料型態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[String: Any]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對應一筆新聞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來接收資料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需要準確接到原始資料的變數名</a:t>
            </a:r>
            <a:r>
              <a:rPr kumimoji="1" lang="en-US" altLang="zh-TW" dirty="0" smtClean="0">
                <a:solidFill>
                  <a:srgbClr val="FF0000"/>
                </a:solidFill>
              </a:rPr>
              <a:t>heading </a:t>
            </a:r>
            <a:r>
              <a:rPr kumimoji="1" lang="en-US" altLang="zh-TW" dirty="0" smtClean="0">
                <a:solidFill>
                  <a:srgbClr val="FF0000"/>
                </a:solidFill>
                <a:sym typeface="Wingdings"/>
              </a:rPr>
              <a:t>  </a:t>
            </a:r>
            <a:r>
              <a:rPr kumimoji="1" lang="zh-TW" altLang="en-US" dirty="0" smtClean="0">
                <a:solidFill>
                  <a:srgbClr val="FF0000"/>
                </a:solidFill>
                <a:sym typeface="Wingdings"/>
              </a:rPr>
              <a:t>某條新聞標題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5704" y="5856941"/>
            <a:ext cx="2256403" cy="1644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3810087" y="6021392"/>
            <a:ext cx="5333913" cy="836607"/>
          </a:xfrm>
          <a:prstGeom prst="wedgeRectCallout">
            <a:avLst>
              <a:gd name="adj1" fmla="val -9311"/>
              <a:gd name="adj2" fmla="val -6692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呼叫在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Article.swift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建立的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Class.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鑑於屬性源自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: [String: Any] 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標題與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articleDict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匹配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故實作一個物件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繼承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讀值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articleDict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指派給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raw Data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資料型態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18134" y="2085619"/>
            <a:ext cx="2404430" cy="20441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endCxn id="19" idx="2"/>
          </p:cNvCxnSpPr>
          <p:nvPr/>
        </p:nvCxnSpPr>
        <p:spPr>
          <a:xfrm flipV="1">
            <a:off x="5832107" y="4129801"/>
            <a:ext cx="1888242" cy="1827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21672" y="5664640"/>
            <a:ext cx="2394991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80584" y="2500735"/>
            <a:ext cx="1512888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1" idx="0"/>
          </p:cNvCxnSpPr>
          <p:nvPr/>
        </p:nvCxnSpPr>
        <p:spPr>
          <a:xfrm flipH="1" flipV="1">
            <a:off x="1778000" y="2693037"/>
            <a:ext cx="4141168" cy="297160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921701" y="5027058"/>
            <a:ext cx="1194962" cy="19230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72433" y="1487327"/>
            <a:ext cx="1641232" cy="9768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512406" y="4253748"/>
            <a:ext cx="3015857" cy="3903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ArticleListViewController.swift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矩形圖說文字 27"/>
          <p:cNvSpPr/>
          <p:nvPr/>
        </p:nvSpPr>
        <p:spPr>
          <a:xfrm>
            <a:off x="7269245" y="5324604"/>
            <a:ext cx="1755407" cy="463965"/>
          </a:xfrm>
          <a:prstGeom prst="wedgeRectCallout">
            <a:avLst>
              <a:gd name="adj1" fmla="val -58132"/>
              <a:gd name="adj2" fmla="val 3892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articleDict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作為輸入參數給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Article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21 上午12.19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86" y="4186590"/>
            <a:ext cx="5333913" cy="2671409"/>
          </a:xfrm>
          <a:prstGeom prst="rect">
            <a:avLst/>
          </a:prstGeom>
        </p:spPr>
      </p:pic>
      <p:pic>
        <p:nvPicPr>
          <p:cNvPr id="5" name="圖片 4" descr="螢幕快照 2017-04-21 上午12.12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" y="1747128"/>
            <a:ext cx="6042684" cy="317497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333" y="749009"/>
            <a:ext cx="8797232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繼承</a:t>
            </a:r>
            <a:r>
              <a:rPr kumimoji="1" lang="en-US" altLang="zh-TW" dirty="0" smtClean="0"/>
              <a:t> Article </a:t>
            </a:r>
            <a:r>
              <a:rPr kumimoji="1" lang="zh-TW" altLang="en-US" dirty="0" smtClean="0"/>
              <a:t>的物件</a:t>
            </a:r>
            <a:r>
              <a:rPr kumimoji="1" lang="en-US" altLang="zh-TW" dirty="0" smtClean="0"/>
              <a:t> article, </a:t>
            </a:r>
            <a:r>
              <a:rPr kumimoji="1" lang="zh-TW" altLang="en-US" dirty="0" smtClean="0"/>
              <a:t>具有</a:t>
            </a:r>
            <a:r>
              <a:rPr kumimoji="1" lang="en-US" altLang="zh-TW" dirty="0" smtClean="0"/>
              <a:t> 6 </a:t>
            </a:r>
            <a:r>
              <a:rPr kumimoji="1" lang="zh-TW" altLang="en-US" dirty="0" smtClean="0"/>
              <a:t>種在</a:t>
            </a:r>
            <a:r>
              <a:rPr kumimoji="1" lang="en-US" altLang="zh-TW" dirty="0" smtClean="0"/>
              <a:t> Article </a:t>
            </a:r>
            <a:r>
              <a:rPr kumimoji="1" lang="zh-TW" altLang="en-US" dirty="0" smtClean="0"/>
              <a:t>已定義的屬性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輸入</a:t>
            </a:r>
            <a:r>
              <a:rPr kumimoji="1" lang="en-US" altLang="zh-TW" dirty="0" smtClean="0"/>
              <a:t> article. Complier  </a:t>
            </a:r>
            <a:r>
              <a:rPr kumimoji="1" lang="zh-TW" altLang="en-US" dirty="0" smtClean="0"/>
              <a:t>提示選單提示</a:t>
            </a:r>
            <a:r>
              <a:rPr kumimoji="1" lang="en-US" altLang="zh-TW" dirty="0" smtClean="0"/>
              <a:t> 6 </a:t>
            </a:r>
            <a:r>
              <a:rPr kumimoji="1" lang="zh-TW" altLang="en-US" dirty="0" smtClean="0"/>
              <a:t>個屬性備選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8" name="矩形圖說文字 17"/>
          <p:cNvSpPr/>
          <p:nvPr/>
        </p:nvSpPr>
        <p:spPr>
          <a:xfrm>
            <a:off x="0" y="4922098"/>
            <a:ext cx="2888524" cy="1074746"/>
          </a:xfrm>
          <a:prstGeom prst="wedgeRectCallout">
            <a:avLst>
              <a:gd name="adj1" fmla="val 11773"/>
              <a:gd name="adj2" fmla="val -15587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實作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繼承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 Class,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參數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rawData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對應於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ardicleDict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complier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可以識別他帶出的屬性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矩形圖說文字 25"/>
          <p:cNvSpPr/>
          <p:nvPr/>
        </p:nvSpPr>
        <p:spPr>
          <a:xfrm>
            <a:off x="4695765" y="5857829"/>
            <a:ext cx="1311345" cy="689773"/>
          </a:xfrm>
          <a:prstGeom prst="wedgeRectCallout">
            <a:avLst>
              <a:gd name="adj1" fmla="val 76127"/>
              <a:gd name="adj2" fmla="val 1493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一樣輸出新聞標題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2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486037" y="1636381"/>
            <a:ext cx="5820422" cy="5027071"/>
            <a:chOff x="486037" y="1636381"/>
            <a:chExt cx="5820422" cy="5027071"/>
          </a:xfrm>
        </p:grpSpPr>
        <p:pic>
          <p:nvPicPr>
            <p:cNvPr id="12" name="圖片 11" descr="螢幕快照 2017-03-23 下午4.48.3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7" y="3792492"/>
              <a:ext cx="5820422" cy="2870960"/>
            </a:xfrm>
            <a:prstGeom prst="rect">
              <a:avLst/>
            </a:prstGeom>
          </p:spPr>
        </p:pic>
        <p:pic>
          <p:nvPicPr>
            <p:cNvPr id="4" name="圖片 3" descr="螢幕快照 2017-03-23 下午4.44.4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7" y="1636381"/>
              <a:ext cx="5156200" cy="2120900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755" y="749009"/>
            <a:ext cx="8888128" cy="998119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 smtClean="0"/>
              <a:t>讀進來的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資料是</a:t>
            </a:r>
            <a:r>
              <a:rPr kumimoji="1" lang="en-US" altLang="zh-TW" dirty="0" smtClean="0"/>
              <a:t> String</a:t>
            </a:r>
            <a:r>
              <a:rPr kumimoji="1" lang="en-US" altLang="zh-TW" dirty="0"/>
              <a:t>.</a:t>
            </a:r>
            <a:r>
              <a:rPr kumimoji="1" lang="en-US" altLang="zh-TW" dirty="0" smtClean="0"/>
              <a:t> Swift code </a:t>
            </a:r>
            <a:r>
              <a:rPr kumimoji="1" lang="zh-TW" altLang="en-US" dirty="0" smtClean="0"/>
              <a:t>要處理的</a:t>
            </a:r>
            <a:r>
              <a:rPr kumimoji="1" lang="en-US" altLang="zh-TW" dirty="0" smtClean="0"/>
              <a:t> URL </a:t>
            </a:r>
            <a:r>
              <a:rPr kumimoji="1" lang="zh-TW" altLang="en-US" dirty="0" smtClean="0"/>
              <a:t>不可以是</a:t>
            </a:r>
            <a:r>
              <a:rPr kumimoji="1" lang="en-US" altLang="zh-TW" dirty="0" smtClean="0"/>
              <a:t> String.</a:t>
            </a:r>
          </a:p>
          <a:p>
            <a:r>
              <a:rPr kumimoji="1" lang="zh-TW" altLang="en-US" dirty="0" smtClean="0"/>
              <a:t>規劃在</a:t>
            </a:r>
            <a:r>
              <a:rPr kumimoji="1" lang="en-US" altLang="zh-TW" dirty="0" smtClean="0"/>
              <a:t>  Article Class </a:t>
            </a:r>
            <a:r>
              <a:rPr kumimoji="1" lang="zh-TW" altLang="en-US" dirty="0" smtClean="0"/>
              <a:t>轉態成</a:t>
            </a:r>
            <a:r>
              <a:rPr kumimoji="1" lang="en-US" altLang="zh-TW" dirty="0" smtClean="0"/>
              <a:t> URL,  </a:t>
            </a:r>
            <a:r>
              <a:rPr kumimoji="1" lang="zh-TW" altLang="en-US" dirty="0" smtClean="0"/>
              <a:t>然後</a:t>
            </a:r>
            <a:r>
              <a:rPr kumimoji="1" lang="en-US" altLang="zh-TW" dirty="0" smtClean="0"/>
              <a:t> Swift </a:t>
            </a:r>
            <a:r>
              <a:rPr kumimoji="1" lang="zh-TW" altLang="en-US" dirty="0" smtClean="0"/>
              <a:t>才能處理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838958" y="3467182"/>
            <a:ext cx="2044203" cy="2569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5875809" y="5546979"/>
            <a:ext cx="3171073" cy="1043708"/>
          </a:xfrm>
          <a:prstGeom prst="wedgeRectCallout">
            <a:avLst>
              <a:gd name="adj1" fmla="val -85789"/>
              <a:gd name="adj2" fmla="val 2464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讀入的網站資料存入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URL()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轉態成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URL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958" y="2897637"/>
            <a:ext cx="1993107" cy="2268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00842" y="6045620"/>
            <a:ext cx="3767685" cy="4501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00843" y="4465286"/>
            <a:ext cx="5599769" cy="9649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5875809" y="2992449"/>
            <a:ext cx="3046755" cy="1242894"/>
          </a:xfrm>
          <a:prstGeom prst="wedgeRectCallout">
            <a:avLst>
              <a:gd name="adj1" fmla="val -38056"/>
              <a:gd name="adj2" fmla="val 7349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讀入的網站資料存入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imageURLString</a:t>
            </a:r>
            <a:r>
              <a:rPr kumimoji="1" lang="en-US" altLang="zh-TW" dirty="0" smtClean="0">
                <a:solidFill>
                  <a:srgbClr val="FF0000"/>
                </a:solidFill>
              </a:rPr>
              <a:t>(String),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然後用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URL()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把他轉態成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URL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箭頭接點 13"/>
          <p:cNvCxnSpPr>
            <a:endCxn id="17" idx="0"/>
          </p:cNvCxnSpPr>
          <p:nvPr/>
        </p:nvCxnSpPr>
        <p:spPr>
          <a:xfrm>
            <a:off x="1890059" y="3124514"/>
            <a:ext cx="2010669" cy="1340772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3" idx="2"/>
          </p:cNvCxnSpPr>
          <p:nvPr/>
        </p:nvCxnSpPr>
        <p:spPr>
          <a:xfrm>
            <a:off x="1861060" y="3724163"/>
            <a:ext cx="1291528" cy="2321457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圖說文字 20"/>
          <p:cNvSpPr/>
          <p:nvPr/>
        </p:nvSpPr>
        <p:spPr>
          <a:xfrm>
            <a:off x="3653857" y="2573577"/>
            <a:ext cx="1760477" cy="894567"/>
          </a:xfrm>
          <a:prstGeom prst="wedgeRectCallout">
            <a:avLst>
              <a:gd name="adj1" fmla="val -38056"/>
              <a:gd name="adj2" fmla="val 7349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init</a:t>
            </a:r>
            <a:r>
              <a:rPr kumimoji="1" lang="en-US" altLang="zh-TW" dirty="0" smtClean="0">
                <a:solidFill>
                  <a:srgbClr val="FF0000"/>
                </a:solidFill>
              </a:rPr>
              <a:t>()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創建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資料結構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755" y="749009"/>
            <a:ext cx="8888128" cy="73831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下表說明數據在不同階段的樣貌</a:t>
            </a:r>
            <a:r>
              <a:rPr kumimoji="1" lang="en-US" altLang="zh-TW" dirty="0" smtClean="0"/>
              <a:t>.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74325"/>
              </p:ext>
            </p:extLst>
          </p:nvPr>
        </p:nvGraphicFramePr>
        <p:xfrm>
          <a:off x="304102" y="1520751"/>
          <a:ext cx="8652944" cy="480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75"/>
                <a:gridCol w="2631968"/>
                <a:gridCol w="2514992"/>
                <a:gridCol w="2849209"/>
              </a:tblGrid>
              <a:tr h="66846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Seq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ArticleListViewController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程式碼摘要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說明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2977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下載網路資料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產出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沒有格式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69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用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JSONSerialization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轉換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產出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articleArray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格式是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[[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String:Any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]]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的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Array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69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取一筆資料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產出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articleDict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格式是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String:Any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69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實作一個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的物件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article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= Article[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rawData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articleDict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把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articleDict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塞入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rawData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的框架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標題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內容</a:t>
                      </a:r>
                      <a:endParaRPr lang="zh-TW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09903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取用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的屬性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article.heading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透過取得物件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的屬性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共有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項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可以得到下載數據的對應內容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共有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類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9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755" y="749008"/>
            <a:ext cx="8888128" cy="3788176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小結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Article.swift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的功用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zh-TW" altLang="en-US" dirty="0" smtClean="0"/>
              <a:t>建立一個資料的框架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把</a:t>
            </a:r>
            <a:r>
              <a:rPr kumimoji="1" lang="zh-TW" altLang="en-US" dirty="0" smtClean="0">
                <a:solidFill>
                  <a:srgbClr val="0000FF"/>
                </a:solidFill>
              </a:rPr>
              <a:t>資料標題</a:t>
            </a:r>
            <a:r>
              <a:rPr kumimoji="1" lang="zh-TW" altLang="en-US" dirty="0" smtClean="0"/>
              <a:t>包裝成</a:t>
            </a:r>
            <a:r>
              <a:rPr kumimoji="1" lang="zh-TW" altLang="en-US" dirty="0" smtClean="0">
                <a:solidFill>
                  <a:srgbClr val="0000FF"/>
                </a:solidFill>
              </a:rPr>
              <a:t>物件的屬性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然後經由提示</a:t>
            </a:r>
            <a:r>
              <a:rPr kumimoji="1" lang="zh-TW" altLang="en-US" dirty="0" smtClean="0">
                <a:solidFill>
                  <a:srgbClr val="0000FF"/>
                </a:solidFill>
              </a:rPr>
              <a:t>物件屬性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可以抓取</a:t>
            </a:r>
            <a:r>
              <a:rPr kumimoji="1" lang="zh-TW" altLang="en-US" dirty="0" smtClean="0">
                <a:solidFill>
                  <a:srgbClr val="0000FF"/>
                </a:solidFill>
              </a:rPr>
              <a:t>資料內容</a:t>
            </a:r>
            <a:r>
              <a:rPr kumimoji="1" lang="en-US" altLang="zh-TW" dirty="0" smtClean="0"/>
              <a:t>.</a:t>
            </a:r>
          </a:p>
          <a:p>
            <a:pPr lvl="1"/>
            <a:r>
              <a:rPr kumimoji="1" lang="zh-TW" altLang="en-US" dirty="0" smtClean="0"/>
              <a:t>執行網路下載資料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稍後會將功能轉移進來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zh-TW" altLang="en-US" dirty="0" smtClean="0"/>
              <a:t>下載的數值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依照表現的數據類別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轉換成</a:t>
            </a:r>
            <a:r>
              <a:rPr kumimoji="1" lang="en-US" altLang="zh-TW" dirty="0" smtClean="0"/>
              <a:t> Swift </a:t>
            </a:r>
            <a:r>
              <a:rPr kumimoji="1" lang="zh-TW" altLang="en-US" dirty="0" smtClean="0"/>
              <a:t>能夠處理的資料型態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: </a:t>
            </a:r>
          </a:p>
          <a:p>
            <a:pPr lvl="2"/>
            <a:r>
              <a:rPr kumimoji="1" lang="zh-TW" altLang="en-US" dirty="0" smtClean="0"/>
              <a:t>網址需要是</a:t>
            </a:r>
            <a:r>
              <a:rPr kumimoji="1" lang="en-US" altLang="zh-TW" dirty="0" smtClean="0"/>
              <a:t> URL: String </a:t>
            </a:r>
            <a:r>
              <a:rPr kumimoji="1" lang="en-US" altLang="zh-TW" dirty="0" smtClean="0">
                <a:sym typeface="Wingdings"/>
              </a:rPr>
              <a:t> URL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日期需要是</a:t>
            </a:r>
            <a:r>
              <a:rPr kumimoji="1" lang="en-US" altLang="zh-TW" dirty="0" smtClean="0"/>
              <a:t> Date: </a:t>
            </a:r>
            <a:r>
              <a:rPr kumimoji="1" lang="en-US" altLang="zh-TW" dirty="0" err="1" smtClean="0"/>
              <a:t>Int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Date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1769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755" y="749009"/>
            <a:ext cx="8888128" cy="738318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下表說明資料結構前後的型態</a:t>
            </a:r>
            <a:r>
              <a:rPr kumimoji="1" lang="en-US" altLang="zh-TW" dirty="0" smtClean="0"/>
              <a:t>.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46870"/>
              </p:ext>
            </p:extLst>
          </p:nvPr>
        </p:nvGraphicFramePr>
        <p:xfrm>
          <a:off x="304102" y="1520752"/>
          <a:ext cx="8652944" cy="509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75"/>
                <a:gridCol w="1503982"/>
                <a:gridCol w="2704788"/>
                <a:gridCol w="3787399"/>
              </a:tblGrid>
              <a:tr h="536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特性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陣列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物件陣列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1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dirty="0" smtClean="0"/>
                        <a:t>資料結構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的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Array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物件的陣列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9904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代號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產出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articleArray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格式是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[[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String:Any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]]</a:t>
                      </a:r>
                      <a:endParaRPr lang="zh-TW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定義一個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空的陣列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articles=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[Article]()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運算後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articles.append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(article)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 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sym typeface="Wingdings"/>
                        </a:rPr>
                        <a:t>填滿陣列</a:t>
                      </a:r>
                      <a:endParaRPr lang="zh-TW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3551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來源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JSONSerialization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的產出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一氣呵成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article = Article[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rawData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rcitleDict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聚沙成塔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8357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取一筆資料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articleDict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String:Any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一筆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 dictionary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型態資料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article = Article[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rawData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rcitleDict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將一筆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dictionary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</a:rPr>
                        <a:t>資料包裝成一個物件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8273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讀取資料的方法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heading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zh-TW" b="0" baseline="0" dirty="0" err="1" smtClean="0">
                          <a:solidFill>
                            <a:schemeClr val="tx1"/>
                          </a:solidFill>
                        </a:rPr>
                        <a:t>articleDict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</a:rPr>
                        <a:t>[“heading”]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chemeClr val="tx1"/>
                          </a:solidFill>
                        </a:rPr>
                        <a:t>article.heading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23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34523" y="1925088"/>
            <a:ext cx="4901502" cy="4646706"/>
            <a:chOff x="1635263" y="2430453"/>
            <a:chExt cx="4312620" cy="4065351"/>
          </a:xfrm>
        </p:grpSpPr>
        <p:pic>
          <p:nvPicPr>
            <p:cNvPr id="5" name="圖片 4" descr="螢幕快照 2017-03-23 下午4.53.4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598" y="2430453"/>
              <a:ext cx="4087519" cy="851100"/>
            </a:xfrm>
            <a:prstGeom prst="rect">
              <a:avLst/>
            </a:prstGeom>
          </p:spPr>
        </p:pic>
        <p:pic>
          <p:nvPicPr>
            <p:cNvPr id="6" name="圖片 5" descr="螢幕快照 2017-03-23 下午4.55.0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263" y="3138328"/>
              <a:ext cx="4312620" cy="3357476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把新聞條目推到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005703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總結資料型態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物件的</a:t>
            </a:r>
            <a:r>
              <a:rPr kumimoji="1" lang="en-US" altLang="zh-TW" dirty="0" smtClean="0"/>
              <a:t> Array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smtClean="0"/>
              <a:t>[Article]</a:t>
            </a:r>
          </a:p>
          <a:p>
            <a:r>
              <a:rPr kumimoji="1" lang="zh-TW" altLang="en-US" dirty="0" smtClean="0"/>
              <a:t>物件帶的資料</a:t>
            </a:r>
            <a:r>
              <a:rPr kumimoji="1" lang="en-US" altLang="zh-TW" dirty="0" smtClean="0"/>
              <a:t>(6</a:t>
            </a:r>
            <a:r>
              <a:rPr kumimoji="1" lang="zh-TW" altLang="en-US" dirty="0" smtClean="0"/>
              <a:t>項屬性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要能傳給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推</a:t>
            </a:r>
            <a:r>
              <a:rPr kumimoji="1" lang="zh-TW" altLang="en-US" dirty="0"/>
              <a:t>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  <a:endParaRPr kumimoji="1" lang="en-US" altLang="zh-TW" dirty="0" smtClean="0"/>
          </a:p>
        </p:txBody>
      </p:sp>
      <p:sp>
        <p:nvSpPr>
          <p:cNvPr id="16" name="矩形圖說文字 15"/>
          <p:cNvSpPr/>
          <p:nvPr/>
        </p:nvSpPr>
        <p:spPr>
          <a:xfrm>
            <a:off x="6000088" y="3660318"/>
            <a:ext cx="2710424" cy="997491"/>
          </a:xfrm>
          <a:prstGeom prst="wedgeRectCallout">
            <a:avLst>
              <a:gd name="adj1" fmla="val -53910"/>
              <a:gd name="adj2" fmla="val 864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把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陣列用讀下的資料轉態裝滿：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Article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Array:  [Article].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有幾筆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  20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=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articleArray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條目數量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97316" y="5011353"/>
            <a:ext cx="2021532" cy="14857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77371" y="3962234"/>
            <a:ext cx="2071904" cy="21354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99259" y="3047746"/>
            <a:ext cx="2115500" cy="1128029"/>
          </a:xfrm>
          <a:prstGeom prst="wedgeRectCallout">
            <a:avLst>
              <a:gd name="adj1" fmla="val 61013"/>
              <a:gd name="adj2" fmla="val 3636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 smtClean="0">
                <a:solidFill>
                  <a:srgbClr val="FF0000"/>
                </a:solidFill>
              </a:rPr>
              <a:t>1. article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物件</a:t>
            </a:r>
            <a:endParaRPr kumimoji="1" lang="en-US" altLang="zh-TW" sz="1400" dirty="0" smtClean="0">
              <a:solidFill>
                <a:srgbClr val="FF0000"/>
              </a:solidFill>
            </a:endParaRPr>
          </a:p>
          <a:p>
            <a:r>
              <a:rPr kumimoji="1" lang="en-US" altLang="zh-TW" sz="1400" dirty="0" smtClean="0">
                <a:solidFill>
                  <a:srgbClr val="FF0000"/>
                </a:solidFill>
              </a:rPr>
              <a:t>2. articles: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為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“Article “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類型的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Array</a:t>
            </a:r>
          </a:p>
          <a:p>
            <a:r>
              <a:rPr kumimoji="1" lang="en-US" altLang="zh-TW" sz="1400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所以可以把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 article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塞進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articles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裏頭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4759" y="3500275"/>
            <a:ext cx="1636334" cy="14746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>
            <a:stCxn id="17" idx="0"/>
          </p:cNvCxnSpPr>
          <p:nvPr/>
        </p:nvCxnSpPr>
        <p:spPr>
          <a:xfrm flipV="1">
            <a:off x="3513323" y="2382564"/>
            <a:ext cx="226799" cy="157967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827347" y="2019193"/>
            <a:ext cx="2224913" cy="2121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0" idx="2"/>
            <a:endCxn id="17" idx="0"/>
          </p:cNvCxnSpPr>
          <p:nvPr/>
        </p:nvCxnSpPr>
        <p:spPr>
          <a:xfrm>
            <a:off x="3032926" y="3647740"/>
            <a:ext cx="480397" cy="31449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圖說文字 20"/>
          <p:cNvSpPr/>
          <p:nvPr/>
        </p:nvSpPr>
        <p:spPr>
          <a:xfrm>
            <a:off x="6400353" y="2019193"/>
            <a:ext cx="1912318" cy="697753"/>
          </a:xfrm>
          <a:prstGeom prst="wedgeRectCallout">
            <a:avLst>
              <a:gd name="adj1" fmla="val -69665"/>
              <a:gd name="adj2" fmla="val 7611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globalization,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準備丟給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64782" y="4282742"/>
            <a:ext cx="1248541" cy="22717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22" idx="2"/>
            <a:endCxn id="15" idx="1"/>
          </p:cNvCxnSpPr>
          <p:nvPr/>
        </p:nvCxnSpPr>
        <p:spPr>
          <a:xfrm>
            <a:off x="2889053" y="4509912"/>
            <a:ext cx="1008263" cy="124430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圖說文字 24"/>
          <p:cNvSpPr/>
          <p:nvPr/>
        </p:nvSpPr>
        <p:spPr>
          <a:xfrm>
            <a:off x="4962689" y="2897897"/>
            <a:ext cx="1912318" cy="697753"/>
          </a:xfrm>
          <a:prstGeom prst="wedgeRectCallout">
            <a:avLst>
              <a:gd name="adj1" fmla="val -102872"/>
              <a:gd name="adj2" fmla="val 4617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smtClean="0">
                <a:solidFill>
                  <a:srgbClr val="FF0000"/>
                </a:solidFill>
              </a:rPr>
              <a:t>Local variable articles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出了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 {} </a:t>
            </a:r>
            <a:r>
              <a:rPr kumimoji="1" lang="zh-TW" altLang="en-US" sz="1400" dirty="0" smtClean="0">
                <a:solidFill>
                  <a:srgbClr val="FF0000"/>
                </a:solidFill>
              </a:rPr>
              <a:t>就死了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3 下午5.0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2131810"/>
            <a:ext cx="6568403" cy="2011139"/>
          </a:xfrm>
          <a:prstGeom prst="rect">
            <a:avLst/>
          </a:prstGeom>
        </p:spPr>
      </p:pic>
      <p:pic>
        <p:nvPicPr>
          <p:cNvPr id="21" name="圖片 20" descr="螢幕快照 2017-03-23 下午5.1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" y="4224278"/>
            <a:ext cx="7062476" cy="2654046"/>
          </a:xfrm>
          <a:prstGeom prst="rect">
            <a:avLst/>
          </a:prstGeom>
        </p:spPr>
      </p:pic>
      <p:pic>
        <p:nvPicPr>
          <p:cNvPr id="8" name="圖片 7" descr="螢幕快照 2017-03-23 下午5.08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38" y="2951102"/>
            <a:ext cx="5369033" cy="19799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" y="749008"/>
            <a:ext cx="8922564" cy="1548829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 smtClean="0"/>
              <a:t>建屬性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網路下載階段</a:t>
            </a:r>
            <a:r>
              <a:rPr kumimoji="1" lang="en-US" altLang="zh-TW" dirty="0" smtClean="0">
                <a:sym typeface="Wingdings"/>
              </a:rPr>
              <a:t> local variable (article) </a:t>
            </a:r>
            <a:r>
              <a:rPr kumimoji="1" lang="zh-TW" altLang="en-US" dirty="0" smtClean="0"/>
              <a:t>傳資料到屬性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屬性傳值給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tableView</a:t>
            </a:r>
            <a:r>
              <a:rPr kumimoji="1" lang="en-US" altLang="zh-TW" dirty="0" smtClean="0">
                <a:sym typeface="Wingdings"/>
              </a:rPr>
              <a:t>  </a:t>
            </a:r>
            <a:r>
              <a:rPr kumimoji="1" lang="en-US" altLang="zh-TW" dirty="0" err="1" smtClean="0">
                <a:sym typeface="Wingdings"/>
              </a:rPr>
              <a:t>tableView</a:t>
            </a:r>
            <a:r>
              <a:rPr kumimoji="1" lang="en-US" altLang="zh-TW" dirty="0" smtClean="0">
                <a:sym typeface="Wingdings"/>
              </a:rPr>
              <a:t> Cell </a:t>
            </a:r>
            <a:r>
              <a:rPr kumimoji="1" lang="zh-TW" altLang="en-US" dirty="0" smtClean="0">
                <a:sym typeface="Wingdings"/>
              </a:rPr>
              <a:t>推出畫面</a:t>
            </a:r>
            <a:endParaRPr kumimoji="1" lang="en-US" altLang="zh-TW" dirty="0" smtClean="0">
              <a:sym typeface="Wingdings"/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numberOfRowsInSection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):  </a:t>
            </a:r>
            <a:r>
              <a:rPr kumimoji="1" lang="zh-TW" altLang="en-US" dirty="0" smtClean="0">
                <a:solidFill>
                  <a:srgbClr val="000000"/>
                </a:solidFill>
                <a:sym typeface="Wingdings"/>
              </a:rPr>
              <a:t>有幾行條目</a:t>
            </a:r>
            <a:r>
              <a:rPr kumimoji="1" lang="en-US" altLang="zh-TW" dirty="0" smtClean="0">
                <a:solidFill>
                  <a:srgbClr val="000000"/>
                </a:solidFill>
                <a:sym typeface="Wingdings"/>
              </a:rPr>
              <a:t>?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CellForRowAt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): </a:t>
            </a:r>
            <a:r>
              <a:rPr kumimoji="1" lang="zh-TW" altLang="en-US" dirty="0" smtClean="0">
                <a:sym typeface="Wingdings"/>
              </a:rPr>
              <a:t>顯示什麼資料</a:t>
            </a:r>
            <a:r>
              <a:rPr kumimoji="1" lang="en-US" altLang="zh-TW" dirty="0" smtClean="0">
                <a:sym typeface="Wingdings"/>
              </a:rPr>
              <a:t>(heading)</a:t>
            </a:r>
            <a:endParaRPr kumimoji="1" lang="en-US" altLang="zh-TW" dirty="0">
              <a:sym typeface="Wingding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72370" y="4675501"/>
            <a:ext cx="1944327" cy="1820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3268598" y="5943522"/>
            <a:ext cx="2781255" cy="774121"/>
          </a:xfrm>
          <a:prstGeom prst="wedgeRectCallout">
            <a:avLst>
              <a:gd name="adj1" fmla="val -61484"/>
              <a:gd name="adj2" fmla="val -5271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取得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global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articles ([Article]),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第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個元素賦值給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local variable “article”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4523" y="3019858"/>
            <a:ext cx="2157312" cy="2268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60251" y="5765718"/>
            <a:ext cx="2380869" cy="1778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15413" y="5046539"/>
            <a:ext cx="1469541" cy="17224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0" idx="3"/>
          </p:cNvCxnSpPr>
          <p:nvPr/>
        </p:nvCxnSpPr>
        <p:spPr>
          <a:xfrm flipH="1" flipV="1">
            <a:off x="2581835" y="3133297"/>
            <a:ext cx="1590535" cy="1633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0" idx="2"/>
          </p:cNvCxnSpPr>
          <p:nvPr/>
        </p:nvCxnSpPr>
        <p:spPr>
          <a:xfrm>
            <a:off x="1503179" y="3246735"/>
            <a:ext cx="685950" cy="245839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10" idx="2"/>
            <a:endCxn id="17" idx="0"/>
          </p:cNvCxnSpPr>
          <p:nvPr/>
        </p:nvCxnSpPr>
        <p:spPr>
          <a:xfrm>
            <a:off x="1503179" y="3246735"/>
            <a:ext cx="147005" cy="17998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圖說文字 17"/>
          <p:cNvSpPr/>
          <p:nvPr/>
        </p:nvSpPr>
        <p:spPr>
          <a:xfrm>
            <a:off x="6404205" y="4142949"/>
            <a:ext cx="2739795" cy="1079645"/>
          </a:xfrm>
          <a:prstGeom prst="wedgeRectCallout">
            <a:avLst>
              <a:gd name="adj1" fmla="val -60054"/>
              <a:gd name="adj2" fmla="val 99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global variable(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屬性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)</a:t>
            </a:r>
            <a:endParaRPr kumimoji="1" lang="zh-TW" altLang="en-US" sz="1600" dirty="0">
              <a:solidFill>
                <a:srgbClr val="FF0000"/>
              </a:solidFill>
            </a:endParaRPr>
          </a:p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local variable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同名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叫用屬性時在屬性前面加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“self”:</a:t>
            </a: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Local articles 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屬性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articles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</p:txBody>
      </p:sp>
      <p:sp>
        <p:nvSpPr>
          <p:cNvPr id="19" name="矩形圖說文字 18"/>
          <p:cNvSpPr/>
          <p:nvPr/>
        </p:nvSpPr>
        <p:spPr>
          <a:xfrm>
            <a:off x="2802473" y="2206159"/>
            <a:ext cx="1793027" cy="562749"/>
          </a:xfrm>
          <a:prstGeom prst="wedgeRectCallout">
            <a:avLst>
              <a:gd name="adj1" fmla="val -59444"/>
              <a:gd name="adj2" fmla="val 9046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若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global variable </a:t>
            </a:r>
            <a:r>
              <a:rPr kumimoji="1" lang="zh-TW" altLang="en-US" sz="1600" dirty="0" smtClean="0">
                <a:solidFill>
                  <a:srgbClr val="FF0000"/>
                </a:solidFill>
                <a:sym typeface="Wingdings"/>
              </a:rPr>
              <a:t>屬性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 articles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60695" y="4914733"/>
            <a:ext cx="2363056" cy="238390"/>
          </a:xfrm>
          <a:prstGeom prst="rect">
            <a:avLst/>
          </a:prstGeom>
          <a:solidFill>
            <a:srgbClr val="C3D69B">
              <a:alpha val="1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477406" y="5456555"/>
            <a:ext cx="2195947" cy="174844"/>
          </a:xfrm>
          <a:prstGeom prst="rect">
            <a:avLst/>
          </a:prstGeom>
          <a:solidFill>
            <a:srgbClr val="C3D69B">
              <a:alpha val="1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843146" y="5608955"/>
            <a:ext cx="4273551" cy="174844"/>
          </a:xfrm>
          <a:prstGeom prst="rect">
            <a:avLst/>
          </a:prstGeom>
          <a:solidFill>
            <a:srgbClr val="C3D69B">
              <a:alpha val="1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1" name="矩形圖說文字 30"/>
          <p:cNvSpPr/>
          <p:nvPr/>
        </p:nvSpPr>
        <p:spPr>
          <a:xfrm>
            <a:off x="6404206" y="5765719"/>
            <a:ext cx="2411817" cy="951924"/>
          </a:xfrm>
          <a:prstGeom prst="wedgeRectCallout">
            <a:avLst>
              <a:gd name="adj1" fmla="val -61203"/>
              <a:gd name="adj2" fmla="val -473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從回收場取得一個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Cell, identifier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ArticleCell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放在位置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indexPath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6002455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程式規劃</a:t>
            </a:r>
            <a:endParaRPr kumimoji="1" lang="en-US" altLang="zh-TW" dirty="0" smtClean="0"/>
          </a:p>
          <a:p>
            <a:r>
              <a:rPr kumimoji="1" lang="zh-TW" altLang="en-US" dirty="0"/>
              <a:t>規劃資料結構下載網路</a:t>
            </a:r>
            <a:r>
              <a:rPr kumimoji="1" lang="zh-TW" altLang="en-US" dirty="0" smtClean="0"/>
              <a:t>新聞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URLSession.shared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URLSession.dataTask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JSONSerialization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</a:rPr>
              <a:t>Article.swift</a:t>
            </a:r>
            <a:endParaRPr kumimoji="1" lang="en-US" altLang="zh-TW" b="1" dirty="0" smtClean="0">
              <a:solidFill>
                <a:srgbClr val="0000FF"/>
              </a:solidFill>
            </a:endParaRPr>
          </a:p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: </a:t>
            </a: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numberOfRowsInSection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tableView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CellForRowAt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), 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tableViewdequeueReuseableCell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</a:t>
            </a:r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tableView.reloadData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  <a:endParaRPr kumimoji="1" lang="en-US" altLang="zh-TW" b="1" dirty="0" smtClean="0">
              <a:solidFill>
                <a:srgbClr val="0000FF"/>
              </a:solidFill>
              <a:sym typeface="Wingdings"/>
            </a:endParaRPr>
          </a:p>
          <a:p>
            <a:pPr lvl="1"/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dispatchQueue.main.asyn</a:t>
            </a:r>
            <a:endParaRPr kumimoji="1" lang="en-US" altLang="zh-TW" b="1" dirty="0">
              <a:solidFill>
                <a:srgbClr val="0000FF"/>
              </a:solidFill>
              <a:sym typeface="Wingdings"/>
            </a:endParaRPr>
          </a:p>
          <a:p>
            <a:r>
              <a:rPr kumimoji="1" lang="zh-TW" altLang="en-US" dirty="0" smtClean="0"/>
              <a:t>優化資料表現樣式</a:t>
            </a:r>
            <a:endParaRPr kumimoji="1" lang="en-US" altLang="zh-TW" dirty="0" smtClean="0"/>
          </a:p>
          <a:p>
            <a:pPr lvl="1"/>
            <a:r>
              <a:rPr kumimoji="1" lang="en-US" altLang="zh-TW" b="1" dirty="0" err="1">
                <a:solidFill>
                  <a:srgbClr val="0000FF"/>
                </a:solidFill>
              </a:rPr>
              <a:t>dateFormatter.dateFormat</a:t>
            </a:r>
            <a:r>
              <a:rPr kumimoji="1" lang="en-US" altLang="zh-TW" b="1" dirty="0">
                <a:solidFill>
                  <a:srgbClr val="0000FF"/>
                </a:solidFill>
              </a:rPr>
              <a:t>=“y-MM-</a:t>
            </a:r>
            <a:r>
              <a:rPr kumimoji="1" lang="en-US" altLang="zh-TW" b="1" dirty="0" err="1">
                <a:solidFill>
                  <a:srgbClr val="0000FF"/>
                </a:solidFill>
              </a:rPr>
              <a:t>dd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HH:mm</a:t>
            </a:r>
            <a:r>
              <a:rPr kumimoji="1" lang="en-US" altLang="zh-TW" b="1" dirty="0">
                <a:solidFill>
                  <a:srgbClr val="0000FF"/>
                </a:solidFill>
              </a:rPr>
              <a:t>”</a:t>
            </a:r>
          </a:p>
          <a:p>
            <a:r>
              <a:rPr kumimoji="1" lang="zh-TW" altLang="en-US" dirty="0"/>
              <a:t>優化資料結構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Article.downLoadLatestArticles</a:t>
            </a:r>
            <a:r>
              <a:rPr kumimoji="1" lang="en-US" altLang="zh-TW" b="1" dirty="0">
                <a:solidFill>
                  <a:srgbClr val="0000FF"/>
                </a:solidFill>
              </a:rPr>
              <a:t> { articles, error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in   }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zh-TW" altLang="en-US" dirty="0" smtClean="0"/>
              <a:t>管理翻頁</a:t>
            </a:r>
            <a:r>
              <a:rPr kumimoji="1" lang="en-US" altLang="zh-TW" dirty="0" smtClean="0"/>
              <a:t>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Prepare(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for:sender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:)</a:t>
            </a:r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</a:t>
            </a:r>
            <a:r>
              <a:rPr kumimoji="1" lang="zh-TW" altLang="en-US" dirty="0" smtClean="0"/>
              <a:t>出相片：</a:t>
            </a:r>
            <a:r>
              <a:rPr kumimoji="1" lang="en-US" altLang="zh-TW" b="1" dirty="0" err="1">
                <a:solidFill>
                  <a:srgbClr val="0000FF"/>
                </a:solidFill>
              </a:rPr>
              <a:t>downloadArticleImage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.</a:t>
            </a:r>
            <a:endParaRPr kumimoji="1" lang="en-US" altLang="zh-TW" b="1" dirty="0" smtClean="0"/>
          </a:p>
          <a:p>
            <a:r>
              <a:rPr kumimoji="1" lang="zh-TW" altLang="en-US" dirty="0"/>
              <a:t>操作滑動</a:t>
            </a:r>
            <a:r>
              <a:rPr kumimoji="1" lang="zh-TW" altLang="en-US" dirty="0" smtClean="0"/>
              <a:t>頁面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UIScrollView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, .</a:t>
            </a:r>
            <a:r>
              <a:rPr kumimoji="1" lang="en-US" altLang="zh-TW" b="1" dirty="0" err="1">
                <a:solidFill>
                  <a:srgbClr val="0000FF"/>
                </a:solidFill>
              </a:rPr>
              <a:t>endRefreshing</a:t>
            </a:r>
            <a:r>
              <a:rPr kumimoji="1" lang="en-US" altLang="zh-TW" b="1" dirty="0">
                <a:solidFill>
                  <a:srgbClr val="0000FF"/>
                </a:solidFill>
              </a:rPr>
              <a:t>()</a:t>
            </a:r>
          </a:p>
          <a:p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5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螢幕快照 2017-04-21 上午11.0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6" y="1871183"/>
            <a:ext cx="7142302" cy="4753269"/>
          </a:xfrm>
          <a:prstGeom prst="rect">
            <a:avLst/>
          </a:prstGeom>
        </p:spPr>
      </p:pic>
      <p:pic>
        <p:nvPicPr>
          <p:cNvPr id="9" name="圖片 8" descr="螢幕快照 2017-04-21 上午11.01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32" y="2959385"/>
            <a:ext cx="1900533" cy="3456819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589" y="749009"/>
            <a:ext cx="8817976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下載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非同步事件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zh-TW" altLang="en-US" dirty="0" smtClean="0">
                <a:sym typeface="Wingdings"/>
              </a:rPr>
              <a:t>呼叫</a:t>
            </a:r>
            <a:r>
              <a:rPr kumimoji="1" lang="en-US" altLang="zh-TW" dirty="0" smtClean="0">
                <a:sym typeface="Wingdings"/>
              </a:rPr>
              <a:t> delegate method  </a:t>
            </a:r>
            <a:r>
              <a:rPr kumimoji="1" lang="en-US" altLang="zh-TW" dirty="0" smtClean="0"/>
              <a:t>Update </a:t>
            </a:r>
            <a:r>
              <a:rPr kumimoji="1" lang="zh-TW" altLang="en-US" dirty="0" smtClean="0"/>
              <a:t>到</a:t>
            </a:r>
            <a:r>
              <a:rPr kumimoji="1" lang="en-US" altLang="zh-TW" dirty="0" smtClean="0"/>
              <a:t> table View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/>
              <a:t>下載完成並沒有通知到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 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結束</a:t>
            </a:r>
            <a:endParaRPr kumimoji="1" lang="en-US" altLang="zh-TW" dirty="0" smtClean="0"/>
          </a:p>
        </p:txBody>
      </p:sp>
      <p:sp>
        <p:nvSpPr>
          <p:cNvPr id="15" name="矩形 14"/>
          <p:cNvSpPr/>
          <p:nvPr/>
        </p:nvSpPr>
        <p:spPr>
          <a:xfrm>
            <a:off x="1192640" y="2879417"/>
            <a:ext cx="1567615" cy="22748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0602" y="3999664"/>
            <a:ext cx="1768262" cy="1568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15324" y="5835925"/>
            <a:ext cx="409315" cy="60878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22512" y="6444709"/>
            <a:ext cx="1076433" cy="17974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/>
          <p:nvPr/>
        </p:nvCxnSpPr>
        <p:spPr>
          <a:xfrm>
            <a:off x="1616271" y="4156524"/>
            <a:ext cx="2099053" cy="19942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15" idx="2"/>
            <a:endCxn id="21" idx="1"/>
          </p:cNvCxnSpPr>
          <p:nvPr/>
        </p:nvCxnSpPr>
        <p:spPr>
          <a:xfrm>
            <a:off x="1976448" y="3106897"/>
            <a:ext cx="1646064" cy="342768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1" idx="3"/>
            <a:endCxn id="9" idx="1"/>
          </p:cNvCxnSpPr>
          <p:nvPr/>
        </p:nvCxnSpPr>
        <p:spPr>
          <a:xfrm flipV="1">
            <a:off x="4124639" y="4687795"/>
            <a:ext cx="2897393" cy="1452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圖說文字 37"/>
          <p:cNvSpPr/>
          <p:nvPr/>
        </p:nvSpPr>
        <p:spPr>
          <a:xfrm>
            <a:off x="3308317" y="4830917"/>
            <a:ext cx="2894385" cy="774121"/>
          </a:xfrm>
          <a:prstGeom prst="wedgeRectCallout">
            <a:avLst>
              <a:gd name="adj1" fmla="val -24880"/>
              <a:gd name="adj2" fmla="val 774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global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物件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articles ([Article]),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沒有更新此處無資料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9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快照 2017-04-21 上午11.1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3645867"/>
            <a:ext cx="5946879" cy="3212133"/>
          </a:xfrm>
          <a:prstGeom prst="rect">
            <a:avLst/>
          </a:prstGeom>
        </p:spPr>
      </p:pic>
      <p:pic>
        <p:nvPicPr>
          <p:cNvPr id="6" name="圖片 5" descr="螢幕快照 2017-04-21 上午11.1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85" y="1624142"/>
            <a:ext cx="4849177" cy="1633142"/>
          </a:xfrm>
          <a:prstGeom prst="rect">
            <a:avLst/>
          </a:prstGeom>
        </p:spPr>
      </p:pic>
      <p:pic>
        <p:nvPicPr>
          <p:cNvPr id="5" name="圖片 4" descr="螢幕快照 2017-04-21 上午11.15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" y="1592652"/>
            <a:ext cx="3941385" cy="29102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589" y="749009"/>
            <a:ext cx="8817976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下載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非同步事件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zh-TW" altLang="en-US" dirty="0" smtClean="0">
                <a:sym typeface="Wingdings"/>
              </a:rPr>
              <a:t>呼叫</a:t>
            </a:r>
            <a:r>
              <a:rPr kumimoji="1" lang="en-US" altLang="zh-TW" dirty="0" smtClean="0">
                <a:sym typeface="Wingdings"/>
              </a:rPr>
              <a:t> delegate method  </a:t>
            </a:r>
            <a:r>
              <a:rPr kumimoji="1" lang="en-US" altLang="zh-TW" dirty="0" smtClean="0"/>
              <a:t>Update </a:t>
            </a:r>
            <a:r>
              <a:rPr kumimoji="1" lang="zh-TW" altLang="en-US" dirty="0" smtClean="0"/>
              <a:t>到</a:t>
            </a:r>
            <a:r>
              <a:rPr kumimoji="1" lang="en-US" altLang="zh-TW" dirty="0" smtClean="0"/>
              <a:t> table View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/>
              <a:t>下載完成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/>
              <a:t>通知到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tableView.reloadData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秀圖</a:t>
            </a:r>
            <a:endParaRPr kumimoji="1"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104589" y="1868921"/>
            <a:ext cx="1385739" cy="5032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05062" y="1747128"/>
            <a:ext cx="2245986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5" name="直線箭頭接點 34"/>
          <p:cNvCxnSpPr>
            <a:stCxn id="11" idx="2"/>
            <a:endCxn id="20" idx="0"/>
          </p:cNvCxnSpPr>
          <p:nvPr/>
        </p:nvCxnSpPr>
        <p:spPr>
          <a:xfrm flipH="1">
            <a:off x="4845198" y="2051520"/>
            <a:ext cx="1682857" cy="2692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949485" y="4744017"/>
            <a:ext cx="1791425" cy="1997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35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21 上午11.17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1972729"/>
            <a:ext cx="6307654" cy="46517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589" y="749009"/>
            <a:ext cx="8817976" cy="998119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下載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非同步事件</a:t>
            </a:r>
            <a:r>
              <a:rPr kumimoji="1" lang="en-US" altLang="zh-TW" dirty="0" smtClean="0">
                <a:sym typeface="Wingdings"/>
              </a:rPr>
              <a:t>,</a:t>
            </a:r>
            <a:r>
              <a:rPr kumimoji="1" lang="zh-TW" altLang="en-US" dirty="0" smtClean="0">
                <a:sym typeface="Wingdings"/>
              </a:rPr>
              <a:t>呼叫</a:t>
            </a:r>
            <a:r>
              <a:rPr kumimoji="1" lang="en-US" altLang="zh-TW" dirty="0" smtClean="0">
                <a:sym typeface="Wingdings"/>
              </a:rPr>
              <a:t> delegate method  </a:t>
            </a:r>
            <a:r>
              <a:rPr kumimoji="1" lang="en-US" altLang="zh-TW" dirty="0" smtClean="0"/>
              <a:t>Update </a:t>
            </a:r>
            <a:r>
              <a:rPr kumimoji="1" lang="zh-TW" altLang="en-US" dirty="0" smtClean="0"/>
              <a:t>到</a:t>
            </a:r>
            <a:r>
              <a:rPr kumimoji="1" lang="en-US" altLang="zh-TW" dirty="0" smtClean="0"/>
              <a:t> table View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/>
              <a:t>下載完成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b="1" dirty="0" err="1" smtClean="0">
                <a:solidFill>
                  <a:srgbClr val="0000FF"/>
                </a:solidFill>
                <a:sym typeface="Wingdings"/>
              </a:rPr>
              <a:t>tableView.reloadData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()</a:t>
            </a:r>
            <a:r>
              <a:rPr kumimoji="1" lang="en-US" altLang="zh-TW" dirty="0" smtClean="0">
                <a:sym typeface="Wingdings"/>
              </a:rPr>
              <a:t>  </a:t>
            </a:r>
            <a:r>
              <a:rPr kumimoji="1" lang="zh-TW" altLang="en-US" b="1" dirty="0" smtClean="0">
                <a:solidFill>
                  <a:srgbClr val="FF0000"/>
                </a:solidFill>
                <a:sym typeface="Wingdings"/>
              </a:rPr>
              <a:t>時間差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秀圖</a:t>
            </a:r>
            <a:endParaRPr kumimoji="1" lang="en-US" altLang="zh-TW" dirty="0" smtClean="0"/>
          </a:p>
        </p:txBody>
      </p:sp>
      <p:sp>
        <p:nvSpPr>
          <p:cNvPr id="10" name="矩形 9"/>
          <p:cNvSpPr/>
          <p:nvPr/>
        </p:nvSpPr>
        <p:spPr>
          <a:xfrm>
            <a:off x="635154" y="2328655"/>
            <a:ext cx="1810243" cy="338131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00466" y="6444708"/>
            <a:ext cx="409315" cy="20992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3" name="直線箭頭接點 22"/>
          <p:cNvCxnSpPr>
            <a:stCxn id="10" idx="3"/>
            <a:endCxn id="4" idx="1"/>
          </p:cNvCxnSpPr>
          <p:nvPr/>
        </p:nvCxnSpPr>
        <p:spPr>
          <a:xfrm flipV="1">
            <a:off x="2445397" y="3999034"/>
            <a:ext cx="4520804" cy="202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1" idx="3"/>
          </p:cNvCxnSpPr>
          <p:nvPr/>
        </p:nvCxnSpPr>
        <p:spPr>
          <a:xfrm flipV="1">
            <a:off x="3809781" y="4733817"/>
            <a:ext cx="3156420" cy="1815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圖說文字 37"/>
          <p:cNvSpPr/>
          <p:nvPr/>
        </p:nvSpPr>
        <p:spPr>
          <a:xfrm>
            <a:off x="4554945" y="3030897"/>
            <a:ext cx="1763205" cy="674286"/>
          </a:xfrm>
          <a:prstGeom prst="wedgeRectCallout">
            <a:avLst>
              <a:gd name="adj1" fmla="val -32974"/>
              <a:gd name="adj2" fmla="val 957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“24”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出現之後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間隔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3~5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秒才秀圖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圖片 3" descr="螢幕快照 2017-04-21 上午11.13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01" y="2162142"/>
            <a:ext cx="1956364" cy="367378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0" name="矩形 19"/>
          <p:cNvSpPr/>
          <p:nvPr/>
        </p:nvSpPr>
        <p:spPr>
          <a:xfrm>
            <a:off x="3400467" y="5835925"/>
            <a:ext cx="314858" cy="5248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2" name="直線箭頭接點 21"/>
          <p:cNvCxnSpPr>
            <a:stCxn id="20" idx="1"/>
          </p:cNvCxnSpPr>
          <p:nvPr/>
        </p:nvCxnSpPr>
        <p:spPr>
          <a:xfrm flipH="1" flipV="1">
            <a:off x="2445397" y="4975232"/>
            <a:ext cx="955070" cy="1123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0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589" y="749009"/>
            <a:ext cx="8817976" cy="939344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確保下載結束後立刻更新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 by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tableViewreloadData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</a:p>
          <a:p>
            <a:pPr lvl="1">
              <a:buFont typeface="Arial"/>
              <a:buChar char="•"/>
            </a:pPr>
            <a:r>
              <a:rPr kumimoji="1" lang="en-US" altLang="zh-TW" dirty="0" smtClean="0"/>
              <a:t>Grand Central Dispatch: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DispatchQueue.main.async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04588" y="1747128"/>
            <a:ext cx="8255000" cy="5110873"/>
            <a:chOff x="104588" y="1747128"/>
            <a:chExt cx="8255000" cy="5110873"/>
          </a:xfrm>
        </p:grpSpPr>
        <p:pic>
          <p:nvPicPr>
            <p:cNvPr id="5" name="圖片 4" descr="螢幕快照 2017-03-23 下午5.27.0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8" y="1747128"/>
              <a:ext cx="7709287" cy="4856872"/>
            </a:xfrm>
            <a:prstGeom prst="rect">
              <a:avLst/>
            </a:prstGeom>
          </p:spPr>
        </p:pic>
        <p:pic>
          <p:nvPicPr>
            <p:cNvPr id="4" name="圖片 3" descr="螢幕快照 2017-03-26 下午1.40.5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3" y="5162177"/>
              <a:ext cx="8095845" cy="1695824"/>
            </a:xfrm>
            <a:prstGeom prst="rect">
              <a:avLst/>
            </a:prstGeom>
          </p:spPr>
        </p:pic>
      </p:grpSp>
      <p:sp>
        <p:nvSpPr>
          <p:cNvPr id="14" name="矩形圖說文字 13"/>
          <p:cNvSpPr/>
          <p:nvPr/>
        </p:nvSpPr>
        <p:spPr>
          <a:xfrm>
            <a:off x="4698945" y="2176929"/>
            <a:ext cx="2416845" cy="855952"/>
          </a:xfrm>
          <a:prstGeom prst="wedgeRectCallout">
            <a:avLst>
              <a:gd name="adj1" fmla="val -45777"/>
              <a:gd name="adj2" fmla="val -8598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這是背景下載與更新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UI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沒有直接相關不在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Main Thread</a:t>
            </a:r>
            <a:r>
              <a:rPr kumimoji="1" lang="zh-TW" altLang="en-US" dirty="0" smtClean="0">
                <a:solidFill>
                  <a:srgbClr val="FF0000"/>
                </a:solidFill>
              </a:rPr>
              <a:t>執行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24948" y="1688353"/>
            <a:ext cx="2048758" cy="3069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06591" y="3937465"/>
            <a:ext cx="2097115" cy="23859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178080" y="3379799"/>
            <a:ext cx="2782212" cy="724242"/>
          </a:xfrm>
          <a:prstGeom prst="wedgeRectCallout">
            <a:avLst>
              <a:gd name="adj1" fmla="val -60066"/>
              <a:gd name="adj2" fmla="val 4057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Grand Central Dispatch,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強制送到</a:t>
            </a:r>
            <a:r>
              <a:rPr kumimoji="1" lang="en-US" altLang="zh-TW" dirty="0" smtClean="0">
                <a:solidFill>
                  <a:srgbClr val="FF0000"/>
                </a:solidFill>
              </a:rPr>
              <a:t> Main Thread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執行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0843" y="3751509"/>
            <a:ext cx="2753104" cy="49630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8705" y="5162177"/>
            <a:ext cx="8030883" cy="15239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7" name="直線箭頭接點 16"/>
          <p:cNvCxnSpPr>
            <a:endCxn id="6" idx="2"/>
          </p:cNvCxnSpPr>
          <p:nvPr/>
        </p:nvCxnSpPr>
        <p:spPr>
          <a:xfrm flipV="1">
            <a:off x="8015941" y="4757794"/>
            <a:ext cx="391580" cy="40438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螢幕快照 2017-03-23 下午5.27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42" y="1995282"/>
            <a:ext cx="1472957" cy="2762512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236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1.5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5" y="2358788"/>
            <a:ext cx="6748284" cy="3714800"/>
          </a:xfrm>
          <a:prstGeom prst="rect">
            <a:avLst/>
          </a:prstGeom>
        </p:spPr>
      </p:pic>
      <p:pic>
        <p:nvPicPr>
          <p:cNvPr id="6" name="圖片 5" descr="螢幕快照 2017-03-23 下午5.2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20" y="881013"/>
            <a:ext cx="2067080" cy="3876781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把新聞條目推到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439" y="749009"/>
            <a:ext cx="8786126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資料結構變動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>
                <a:sym typeface="Wingdings"/>
              </a:rPr>
              <a:t>更新</a:t>
            </a:r>
            <a:r>
              <a:rPr kumimoji="1" lang="en-US" altLang="zh-TW" dirty="0" smtClean="0">
                <a:sym typeface="Wingdings"/>
              </a:rPr>
              <a:t> UI </a:t>
            </a:r>
            <a:r>
              <a:rPr kumimoji="1" lang="en-US" altLang="zh-TW" dirty="0" err="1" smtClean="0">
                <a:sym typeface="Wingdings"/>
              </a:rPr>
              <a:t>tableView</a:t>
            </a:r>
            <a:r>
              <a:rPr kumimoji="1" lang="en-US" altLang="zh-TW" dirty="0" smtClean="0">
                <a:sym typeface="Wingdings"/>
              </a:rPr>
              <a:t> </a:t>
            </a:r>
          </a:p>
          <a:p>
            <a:pPr lvl="1">
              <a:buFont typeface="Arial"/>
              <a:buChar char="•"/>
            </a:pPr>
            <a:r>
              <a:rPr kumimoji="1" lang="en-US" altLang="zh-TW" b="1" dirty="0" err="1" smtClean="0">
                <a:solidFill>
                  <a:srgbClr val="0000FF"/>
                </a:solidFill>
              </a:rPr>
              <a:t>didSet</a:t>
            </a:r>
            <a:r>
              <a:rPr kumimoji="1" lang="en-US" altLang="zh-TW" b="1" dirty="0">
                <a:solidFill>
                  <a:srgbClr val="0000FF"/>
                </a:solidFill>
              </a:rPr>
              <a:t>{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DispatchQueue.main.async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{reload()}}</a:t>
            </a:r>
          </a:p>
          <a:p>
            <a:r>
              <a:rPr kumimoji="1" lang="en-US" altLang="zh-TW" dirty="0" smtClean="0"/>
              <a:t>DRY: Don’t Repeat Yourself</a:t>
            </a:r>
          </a:p>
        </p:txBody>
      </p:sp>
      <p:sp>
        <p:nvSpPr>
          <p:cNvPr id="13" name="矩形 12"/>
          <p:cNvSpPr/>
          <p:nvPr/>
        </p:nvSpPr>
        <p:spPr>
          <a:xfrm>
            <a:off x="967462" y="4930701"/>
            <a:ext cx="2119615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400492" y="3244785"/>
            <a:ext cx="2379354" cy="887600"/>
          </a:xfrm>
          <a:prstGeom prst="wedgeRectCallout">
            <a:avLst>
              <a:gd name="adj1" fmla="val -72961"/>
              <a:gd name="adj2" fmla="val -1417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資料一變動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告訴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tableview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zh-TW" altLang="en-US" dirty="0">
                <a:solidFill>
                  <a:srgbClr val="FF0000"/>
                </a:solidFill>
              </a:rPr>
              <a:t>需要</a:t>
            </a:r>
            <a:r>
              <a:rPr kumimoji="1" lang="en-US" altLang="zh-TW" dirty="0">
                <a:solidFill>
                  <a:srgbClr val="FF0000"/>
                </a:solidFill>
              </a:rPr>
              <a:t>update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畫面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8377" y="3250980"/>
            <a:ext cx="3187275" cy="10756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圖說文字 18"/>
          <p:cNvSpPr/>
          <p:nvPr/>
        </p:nvSpPr>
        <p:spPr>
          <a:xfrm>
            <a:off x="3660954" y="4565452"/>
            <a:ext cx="1839124" cy="730498"/>
          </a:xfrm>
          <a:prstGeom prst="wedgeRectCallout">
            <a:avLst>
              <a:gd name="adj1" fmla="val -80496"/>
              <a:gd name="adj2" fmla="val 623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畫面一載入就重新下載新聞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6 下午2.0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8" y="1387800"/>
            <a:ext cx="7573496" cy="52834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優化資料</a:t>
            </a:r>
            <a:r>
              <a:rPr kumimoji="1" lang="en-US" altLang="zh-TW" dirty="0" smtClean="0"/>
              <a:t> Cell </a:t>
            </a:r>
            <a:r>
              <a:rPr kumimoji="1" lang="zh-TW" altLang="en-US" dirty="0" smtClean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客製化</a:t>
            </a:r>
            <a:r>
              <a:rPr kumimoji="1" lang="en-US" altLang="zh-TW" dirty="0" smtClean="0"/>
              <a:t> Prototype Cell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subtitle </a:t>
            </a:r>
            <a:r>
              <a:rPr kumimoji="1" lang="zh-TW" altLang="en-US" dirty="0" smtClean="0"/>
              <a:t>顯示時間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3277597" y="3165188"/>
            <a:ext cx="2131109" cy="3609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5119" y="2518863"/>
            <a:ext cx="2009588" cy="14813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1712976" y="3767588"/>
            <a:ext cx="1987177" cy="669942"/>
          </a:xfrm>
          <a:prstGeom prst="wedgeRectCallout">
            <a:avLst>
              <a:gd name="adj1" fmla="val 29806"/>
              <a:gd name="adj2" fmla="val -8471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變更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顯示的原型畫面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3997" y="2060711"/>
            <a:ext cx="1954617" cy="3609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9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1 上午11.3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9" y="1491651"/>
            <a:ext cx="8250398" cy="4774621"/>
          </a:xfrm>
          <a:prstGeom prst="rect">
            <a:avLst/>
          </a:prstGeom>
        </p:spPr>
      </p:pic>
      <p:pic>
        <p:nvPicPr>
          <p:cNvPr id="6" name="圖片 5" descr="螢幕快照 2017-04-21 上午11.3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5282"/>
            <a:ext cx="2315160" cy="40927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優化資料</a:t>
            </a:r>
            <a:r>
              <a:rPr kumimoji="1" lang="en-US" altLang="zh-TW" dirty="0" smtClean="0"/>
              <a:t> Cell </a:t>
            </a:r>
            <a:r>
              <a:rPr kumimoji="1" lang="zh-TW" altLang="en-US" dirty="0" smtClean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客製化</a:t>
            </a:r>
            <a:r>
              <a:rPr kumimoji="1" lang="en-US" altLang="zh-TW" dirty="0" smtClean="0"/>
              <a:t> Prototype Cell </a:t>
            </a:r>
            <a:r>
              <a:rPr kumimoji="1" lang="zh-TW" altLang="en-US" dirty="0" smtClean="0"/>
              <a:t>加入</a:t>
            </a:r>
            <a:r>
              <a:rPr kumimoji="1" lang="en-US" altLang="zh-TW" dirty="0" smtClean="0"/>
              <a:t> subtitle </a:t>
            </a:r>
            <a:r>
              <a:rPr kumimoji="1" lang="zh-TW" altLang="en-US" dirty="0" smtClean="0"/>
              <a:t>顯示時間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3099177" y="5516352"/>
            <a:ext cx="2610248" cy="3609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531" y="3263709"/>
            <a:ext cx="809045" cy="1580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>
            <a:stCxn id="13" idx="1"/>
            <a:endCxn id="14" idx="3"/>
          </p:cNvCxnSpPr>
          <p:nvPr/>
        </p:nvCxnSpPr>
        <p:spPr>
          <a:xfrm flipH="1" flipV="1">
            <a:off x="877576" y="3342747"/>
            <a:ext cx="2221601" cy="2354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295722" y="2780240"/>
            <a:ext cx="1803455" cy="519969"/>
          </a:xfrm>
          <a:prstGeom prst="wedgeRectCallout">
            <a:avLst>
              <a:gd name="adj1" fmla="val -66643"/>
              <a:gd name="adj2" fmla="val 4748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Timestamp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3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26 下午2.0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" y="1162354"/>
            <a:ext cx="3348009" cy="1986527"/>
          </a:xfrm>
          <a:prstGeom prst="rect">
            <a:avLst/>
          </a:prstGeom>
        </p:spPr>
      </p:pic>
      <p:pic>
        <p:nvPicPr>
          <p:cNvPr id="8" name="圖片 7" descr="螢幕快照 2017-03-26 下午2.0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40" y="2988452"/>
            <a:ext cx="6293758" cy="37094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</a:t>
            </a:r>
            <a:r>
              <a:rPr kumimoji="1" lang="zh-TW" altLang="en-US" dirty="0" smtClean="0"/>
              <a:t>資料</a:t>
            </a:r>
            <a:r>
              <a:rPr kumimoji="1" lang="en-US" altLang="zh-TW" dirty="0" smtClean="0"/>
              <a:t> Cell </a:t>
            </a:r>
            <a:r>
              <a:rPr kumimoji="1" lang="zh-TW" altLang="en-US" dirty="0" smtClean="0"/>
              <a:t>表現樣式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Date</a:t>
            </a:r>
          </a:p>
        </p:txBody>
      </p:sp>
      <p:sp>
        <p:nvSpPr>
          <p:cNvPr id="13" name="矩形 12"/>
          <p:cNvSpPr/>
          <p:nvPr/>
        </p:nvSpPr>
        <p:spPr>
          <a:xfrm>
            <a:off x="224919" y="1162353"/>
            <a:ext cx="945797" cy="5954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732432" y="4353248"/>
            <a:ext cx="1803455" cy="719281"/>
          </a:xfrm>
          <a:prstGeom prst="wedgeRectCallout">
            <a:avLst>
              <a:gd name="adj1" fmla="val 72063"/>
              <a:gd name="adj2" fmla="val 1401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自建一個物件的參數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49291" y="5072529"/>
            <a:ext cx="4610475" cy="63612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3"/>
            <a:endCxn id="17" idx="1"/>
          </p:cNvCxnSpPr>
          <p:nvPr/>
        </p:nvCxnSpPr>
        <p:spPr>
          <a:xfrm>
            <a:off x="1170716" y="1460057"/>
            <a:ext cx="1717714" cy="1726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17" idx="2"/>
            <a:endCxn id="10" idx="1"/>
          </p:cNvCxnSpPr>
          <p:nvPr/>
        </p:nvCxnSpPr>
        <p:spPr>
          <a:xfrm>
            <a:off x="3464554" y="3379799"/>
            <a:ext cx="984737" cy="20107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888430" y="2992576"/>
            <a:ext cx="1152247" cy="38722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1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6 下午2.0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31" y="4231789"/>
            <a:ext cx="4341433" cy="2626211"/>
          </a:xfrm>
          <a:prstGeom prst="rect">
            <a:avLst/>
          </a:prstGeom>
        </p:spPr>
      </p:pic>
      <p:pic>
        <p:nvPicPr>
          <p:cNvPr id="4" name="圖片 3" descr="螢幕快照 2017-03-26 下午2.0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" y="1344705"/>
            <a:ext cx="5011953" cy="45570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6881337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下載的日期數據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Article </a:t>
            </a:r>
            <a:r>
              <a:rPr kumimoji="1" lang="zh-TW" altLang="en-US" dirty="0" smtClean="0"/>
              <a:t>裏加工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產出日期物件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交給</a:t>
            </a:r>
            <a:r>
              <a:rPr kumimoji="1" lang="en-US" altLang="zh-TW" dirty="0" smtClean="0"/>
              <a:t> cell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呈現在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/>
              <a:t>tableViewCell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654847" y="5096883"/>
            <a:ext cx="1153035" cy="1922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72778" y="6004560"/>
            <a:ext cx="1803455" cy="417173"/>
          </a:xfrm>
          <a:prstGeom prst="wedgeRectCallout">
            <a:avLst>
              <a:gd name="adj1" fmla="val -36784"/>
              <a:gd name="adj2" fmla="val -21420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149" y="2410826"/>
            <a:ext cx="1969084" cy="1975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6" name="圖片 5" descr="螢幕快照 2017-03-26 下午2.08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425727"/>
            <a:ext cx="2047076" cy="3630898"/>
          </a:xfrm>
          <a:prstGeom prst="rect">
            <a:avLst/>
          </a:prstGeom>
          <a:ln w="9525" cmpd="sng">
            <a:solidFill>
              <a:srgbClr val="FF00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5324231" y="6154615"/>
            <a:ext cx="2471615" cy="2625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3"/>
            <a:endCxn id="12" idx="1"/>
          </p:cNvCxnSpPr>
          <p:nvPr/>
        </p:nvCxnSpPr>
        <p:spPr>
          <a:xfrm>
            <a:off x="1807882" y="5193030"/>
            <a:ext cx="3516349" cy="1092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>
            <a:endCxn id="13" idx="0"/>
          </p:cNvCxnSpPr>
          <p:nvPr/>
        </p:nvCxnSpPr>
        <p:spPr>
          <a:xfrm flipH="1">
            <a:off x="1231365" y="2608385"/>
            <a:ext cx="158164" cy="2488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405569" y="4763256"/>
            <a:ext cx="1890019" cy="19755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1" name="直線箭頭接點 20"/>
          <p:cNvCxnSpPr>
            <a:stCxn id="12" idx="0"/>
            <a:endCxn id="22" idx="2"/>
          </p:cNvCxnSpPr>
          <p:nvPr/>
        </p:nvCxnSpPr>
        <p:spPr>
          <a:xfrm flipV="1">
            <a:off x="6560039" y="3901441"/>
            <a:ext cx="1134835" cy="2253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圖說文字 24"/>
          <p:cNvSpPr/>
          <p:nvPr/>
        </p:nvSpPr>
        <p:spPr>
          <a:xfrm>
            <a:off x="2590800" y="1676401"/>
            <a:ext cx="1930400" cy="931984"/>
          </a:xfrm>
          <a:prstGeom prst="wedgeRectCallout">
            <a:avLst>
              <a:gd name="adj1" fmla="val -64453"/>
              <a:gd name="adj2" fmla="val 3825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加工成</a:t>
            </a:r>
            <a:r>
              <a:rPr kumimoji="1" lang="en-US" altLang="zh-TW" dirty="0" smtClean="0">
                <a:solidFill>
                  <a:srgbClr val="FF0000"/>
                </a:solidFill>
              </a:rPr>
              <a:t> swift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可以使用的資料型態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2954085" y="6075681"/>
            <a:ext cx="1803455" cy="627362"/>
          </a:xfrm>
          <a:prstGeom prst="wedgeRectCallout">
            <a:avLst>
              <a:gd name="adj1" fmla="val 81523"/>
              <a:gd name="adj2" fmla="val -723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呈現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43352" y="3769801"/>
            <a:ext cx="1303043" cy="1316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3" name="矩形圖說文字 22"/>
          <p:cNvSpPr/>
          <p:nvPr/>
        </p:nvSpPr>
        <p:spPr>
          <a:xfrm>
            <a:off x="5324231" y="2608385"/>
            <a:ext cx="1473200" cy="618392"/>
          </a:xfrm>
          <a:prstGeom prst="wedgeRectCallout">
            <a:avLst>
              <a:gd name="adj1" fmla="val 61863"/>
              <a:gd name="adj2" fmla="val 12001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Date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格式要再修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5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快照 2017-03-26 下午2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7" y="1239947"/>
            <a:ext cx="4433794" cy="2329757"/>
          </a:xfrm>
          <a:prstGeom prst="rect">
            <a:avLst/>
          </a:prstGeom>
        </p:spPr>
      </p:pic>
      <p:pic>
        <p:nvPicPr>
          <p:cNvPr id="7" name="圖片 6" descr="螢幕快照 2017-03-26 下午2.1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3384650"/>
            <a:ext cx="4406183" cy="34395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Date </a:t>
            </a:r>
            <a:r>
              <a:rPr kumimoji="1" lang="zh-TW" altLang="en-US" dirty="0"/>
              <a:t>格式</a:t>
            </a:r>
            <a:r>
              <a:rPr kumimoji="1" lang="zh-TW" altLang="en-US" dirty="0" smtClean="0"/>
              <a:t>要再修</a:t>
            </a:r>
            <a:r>
              <a:rPr kumimoji="1" lang="en-US" altLang="zh-TW" dirty="0" smtClean="0"/>
              <a:t>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DateFormatter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kumimoji="1" lang="zh-TW" altLang="en-US" b="1" dirty="0" smtClean="0">
                <a:solidFill>
                  <a:srgbClr val="0000FF"/>
                </a:solidFill>
                <a:sym typeface="Wingdings"/>
              </a:rPr>
              <a:t>輸出是一個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 String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104" y="3758696"/>
            <a:ext cx="2428456" cy="5593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7258" y="1239948"/>
            <a:ext cx="2405416" cy="71918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8104" y="4438635"/>
            <a:ext cx="3487308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28104" y="5138112"/>
            <a:ext cx="3487308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4" name="圖片 3" descr="螢幕快照 2017-04-21 上午11.54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11" y="1428125"/>
            <a:ext cx="3570468" cy="246072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48411" y="2146137"/>
            <a:ext cx="1089344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4015412" y="1488038"/>
            <a:ext cx="996071" cy="500529"/>
          </a:xfrm>
          <a:prstGeom prst="wedgeRectCallout">
            <a:avLst>
              <a:gd name="adj1" fmla="val 69003"/>
              <a:gd name="adj2" fmla="val 10174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目標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 descr="螢幕快照 2017-04-21 上午11.57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10" y="4058152"/>
            <a:ext cx="3565451" cy="25255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248410" y="5107632"/>
            <a:ext cx="1772149" cy="2422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3426131" y="3281680"/>
            <a:ext cx="1822279" cy="1036320"/>
          </a:xfrm>
          <a:prstGeom prst="wedgeRectCallout">
            <a:avLst>
              <a:gd name="adj1" fmla="val -72148"/>
              <a:gd name="adj2" fmla="val 383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創建一個物件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2.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規劃顯示格式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叫用</a:t>
            </a:r>
            <a:r>
              <a:rPr kumimoji="1" lang="zh-TW" altLang="en-US" dirty="0">
                <a:solidFill>
                  <a:srgbClr val="FF0000"/>
                </a:solidFill>
              </a:rPr>
              <a:t>物件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方法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4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16939"/>
              </p:ext>
            </p:extLst>
          </p:nvPr>
        </p:nvGraphicFramePr>
        <p:xfrm>
          <a:off x="358589" y="1036114"/>
          <a:ext cx="8411881" cy="377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71"/>
                <a:gridCol w="3204162"/>
                <a:gridCol w="1322960"/>
                <a:gridCol w="1124706"/>
                <a:gridCol w="2278282"/>
              </a:tblGrid>
              <a:tr h="66010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名稱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屬性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功能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</a:rPr>
                        <a:t>說明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4357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NSObject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Model Class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從網路讀取資料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en-US" altLang="zh-TW" baseline="0" dirty="0" smtClean="0"/>
                        <a:t> JSON</a:t>
                      </a:r>
                      <a:r>
                        <a:rPr lang="zh-TW" altLang="en-US" baseline="0" dirty="0" smtClean="0"/>
                        <a:t>轉換</a:t>
                      </a:r>
                      <a:r>
                        <a:rPr lang="en-US" altLang="zh-TW" baseline="0" dirty="0" smtClean="0"/>
                        <a:t>, </a:t>
                      </a:r>
                      <a:r>
                        <a:rPr lang="zh-TW" altLang="en-US" baseline="0" dirty="0" smtClean="0"/>
                        <a:t>包裝資料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ArticleListViewController.swift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tableView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控制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zh-TW" altLang="en-US" dirty="0" smtClean="0"/>
                        <a:t>管理第</a:t>
                      </a:r>
                      <a:r>
                        <a:rPr lang="en-US" altLang="zh-TW" dirty="0" smtClean="0"/>
                        <a:t> 1 </a:t>
                      </a:r>
                      <a:r>
                        <a:rPr lang="zh-TW" altLang="en-US" dirty="0" smtClean="0"/>
                        <a:t>頁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可以捲閱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ArticleDetailViewController.swift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UIView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控制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zh-TW" altLang="en-US" dirty="0" smtClean="0"/>
                        <a:t>管理第</a:t>
                      </a:r>
                      <a:r>
                        <a:rPr lang="en-US" altLang="zh-TW" dirty="0" smtClean="0"/>
                        <a:t> 2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zh-TW" altLang="en-US" dirty="0" smtClean="0"/>
                        <a:t>頁可以秀圖文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791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Main.StoryBoard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View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 </a:t>
                      </a:r>
                      <a:r>
                        <a:rPr lang="zh-TW" altLang="en-US" dirty="0" smtClean="0"/>
                        <a:t>編輯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9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6 下午2.1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0" y="4233278"/>
            <a:ext cx="5122355" cy="2004962"/>
          </a:xfrm>
          <a:prstGeom prst="rect">
            <a:avLst/>
          </a:prstGeom>
        </p:spPr>
      </p:pic>
      <p:pic>
        <p:nvPicPr>
          <p:cNvPr id="9" name="圖片 8" descr="螢幕快照 2017-04-21 下午12.0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19" y="4405525"/>
            <a:ext cx="3420177" cy="1292868"/>
          </a:xfrm>
          <a:prstGeom prst="rect">
            <a:avLst/>
          </a:prstGeom>
        </p:spPr>
      </p:pic>
      <p:pic>
        <p:nvPicPr>
          <p:cNvPr id="4" name="圖片 3" descr="螢幕快照 2017-03-26 下午2.1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324"/>
            <a:ext cx="5640294" cy="3020831"/>
          </a:xfrm>
          <a:prstGeom prst="rect">
            <a:avLst/>
          </a:prstGeom>
        </p:spPr>
      </p:pic>
      <p:pic>
        <p:nvPicPr>
          <p:cNvPr id="6" name="圖片 5" descr="螢幕快照 2017-03-26 下午2.14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688" y="1681870"/>
            <a:ext cx="3783933" cy="26623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dateFormat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5215" y="5046178"/>
            <a:ext cx="1959345" cy="35894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05215" y="2110153"/>
            <a:ext cx="1471401" cy="40044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33688" y="1660016"/>
            <a:ext cx="1221483" cy="45013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72080" y="3830028"/>
            <a:ext cx="725118" cy="17885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3" idx="3"/>
            <a:endCxn id="17" idx="1"/>
          </p:cNvCxnSpPr>
          <p:nvPr/>
        </p:nvCxnSpPr>
        <p:spPr>
          <a:xfrm flipV="1">
            <a:off x="3464560" y="1885085"/>
            <a:ext cx="1869128" cy="33405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endCxn id="18" idx="0"/>
          </p:cNvCxnSpPr>
          <p:nvPr/>
        </p:nvCxnSpPr>
        <p:spPr>
          <a:xfrm>
            <a:off x="5934639" y="2110153"/>
            <a:ext cx="0" cy="1719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723318" y="4405525"/>
            <a:ext cx="916975" cy="25136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9" name="直線箭頭接點 18"/>
          <p:cNvCxnSpPr>
            <a:endCxn id="16" idx="0"/>
          </p:cNvCxnSpPr>
          <p:nvPr/>
        </p:nvCxnSpPr>
        <p:spPr>
          <a:xfrm flipH="1">
            <a:off x="5181806" y="4008888"/>
            <a:ext cx="752833" cy="396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螢幕快照 2017-03-26 下午2.17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7" y="1326748"/>
            <a:ext cx="7380941" cy="49692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Date Formatters</a:t>
            </a:r>
          </a:p>
        </p:txBody>
      </p:sp>
      <p:sp>
        <p:nvSpPr>
          <p:cNvPr id="13" name="矩形 12"/>
          <p:cNvSpPr/>
          <p:nvPr/>
        </p:nvSpPr>
        <p:spPr>
          <a:xfrm>
            <a:off x="1210421" y="6124443"/>
            <a:ext cx="440580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12568" y="2529957"/>
            <a:ext cx="353516" cy="96271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42531" y="2242483"/>
            <a:ext cx="440580" cy="1715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45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3-26 下午2.2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251736"/>
            <a:ext cx="5853206" cy="3151726"/>
          </a:xfrm>
          <a:prstGeom prst="rect">
            <a:avLst/>
          </a:prstGeom>
        </p:spPr>
      </p:pic>
      <p:pic>
        <p:nvPicPr>
          <p:cNvPr id="8" name="圖片 7" descr="螢幕快照 2017-03-26 下午2.22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2" y="4371960"/>
            <a:ext cx="5136090" cy="2486040"/>
          </a:xfrm>
          <a:prstGeom prst="rect">
            <a:avLst/>
          </a:prstGeom>
        </p:spPr>
      </p:pic>
      <p:pic>
        <p:nvPicPr>
          <p:cNvPr id="9" name="圖片 8" descr="螢幕快照 2017-03-26 下午2.22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90" y="1331377"/>
            <a:ext cx="2275754" cy="37381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en-US" altLang="zh-TW" dirty="0"/>
              <a:t> Cell </a:t>
            </a:r>
            <a:r>
              <a:rPr kumimoji="1" lang="zh-TW" altLang="en-US" dirty="0"/>
              <a:t>表現樣式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dateFormatter.dateFormat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=“y-MM-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dd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HH:mm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”</a:t>
            </a:r>
          </a:p>
        </p:txBody>
      </p:sp>
      <p:sp>
        <p:nvSpPr>
          <p:cNvPr id="13" name="矩形 12"/>
          <p:cNvSpPr/>
          <p:nvPr/>
        </p:nvSpPr>
        <p:spPr>
          <a:xfrm>
            <a:off x="645848" y="5462504"/>
            <a:ext cx="3754644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279003" y="2409447"/>
            <a:ext cx="1467278" cy="531464"/>
          </a:xfrm>
          <a:prstGeom prst="wedgeRectCallout">
            <a:avLst>
              <a:gd name="adj1" fmla="val -60684"/>
              <a:gd name="adj2" fmla="val 7600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1.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建立物件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454" y="2952502"/>
            <a:ext cx="3487826" cy="31152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13170" y="6132674"/>
            <a:ext cx="4315631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578639" y="4806462"/>
            <a:ext cx="1751823" cy="656042"/>
          </a:xfrm>
          <a:prstGeom prst="wedgeRectCallout">
            <a:avLst>
              <a:gd name="adj1" fmla="val -60684"/>
              <a:gd name="adj2" fmla="val 7600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2.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設定顯示格式</a:t>
            </a:r>
            <a:r>
              <a:rPr kumimoji="1" lang="en-US" altLang="zh-TW" dirty="0" smtClean="0">
                <a:solidFill>
                  <a:srgbClr val="FF0000"/>
                </a:solidFill>
              </a:rPr>
              <a:t> in String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5609966" y="5614903"/>
            <a:ext cx="1993497" cy="860819"/>
          </a:xfrm>
          <a:prstGeom prst="wedgeRectCallout">
            <a:avLst>
              <a:gd name="adj1" fmla="val -63399"/>
              <a:gd name="adj2" fmla="val 2661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3.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叫用顯示日期的方法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產出格式為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String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fm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優化資料結構 </a:t>
            </a:r>
            <a:r>
              <a:rPr kumimoji="1" lang="en-US" altLang="zh-TW" sz="2800" dirty="0" smtClean="0"/>
              <a:t>(2017.3.23)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2133" y="829285"/>
            <a:ext cx="8877396" cy="3364072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Article.swift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裡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實作下載網路資料的程式碼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仍然主導發動網</a:t>
            </a:r>
            <a:r>
              <a:rPr kumimoji="1" lang="zh-TW" altLang="en-US" dirty="0"/>
              <a:t>路</a:t>
            </a:r>
            <a:r>
              <a:rPr kumimoji="1" lang="zh-TW" altLang="en-US" dirty="0" smtClean="0"/>
              <a:t>下載動作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下載得到的數據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call-back, </a:t>
            </a:r>
            <a:r>
              <a:rPr kumimoji="1" lang="zh-TW" altLang="en-US" dirty="0" smtClean="0"/>
              <a:t>塞給屬性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屬性更新</a:t>
            </a:r>
            <a:r>
              <a:rPr kumimoji="1" lang="zh-TW" altLang="en-US" dirty="0" smtClean="0">
                <a:sym typeface="Wingdings"/>
              </a:rPr>
              <a:t>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觸發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tableViewreload</a:t>
            </a:r>
            <a:endParaRPr kumimoji="1" lang="en-US" altLang="zh-TW" dirty="0">
              <a:sym typeface="Wingdings"/>
            </a:endParaRPr>
          </a:p>
          <a:p>
            <a:r>
              <a:rPr kumimoji="1" lang="zh-TW" altLang="en-US" dirty="0" smtClean="0"/>
              <a:t>推出到</a:t>
            </a:r>
            <a:r>
              <a:rPr kumimoji="1" lang="en-US" altLang="zh-TW" dirty="0" smtClean="0"/>
              <a:t>  App </a:t>
            </a:r>
            <a:r>
              <a:rPr kumimoji="1" lang="zh-TW" altLang="en-US" dirty="0" smtClean="0"/>
              <a:t>更新畫面</a:t>
            </a:r>
            <a:r>
              <a:rPr kumimoji="1"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2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3.5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0" y="1399099"/>
            <a:ext cx="6647064" cy="54589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優化資料結構 </a:t>
            </a:r>
            <a:r>
              <a:rPr kumimoji="1" lang="en-US" altLang="zh-TW" sz="2800" dirty="0" smtClean="0"/>
              <a:t>(2017.3.23)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2133" y="749009"/>
            <a:ext cx="8877396" cy="1492167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實作下載網路資料的程式碼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用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傳回給呼叫者</a:t>
            </a:r>
            <a:r>
              <a:rPr kumimoji="1" lang="en-US" altLang="zh-TW" dirty="0" smtClean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4037495" y="1412654"/>
            <a:ext cx="3560093" cy="2818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6633883" y="1800411"/>
            <a:ext cx="2375646" cy="1140500"/>
          </a:xfrm>
          <a:prstGeom prst="wedgeRectCallout">
            <a:avLst>
              <a:gd name="adj1" fmla="val -75792"/>
              <a:gd name="adj2" fmla="val -5903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做成被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tableviewController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呼叫的型態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參數內加入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completion Handler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4866" y="1412654"/>
            <a:ext cx="2664663" cy="23834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23407" y="2718616"/>
            <a:ext cx="2423299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7" name="矩形圖說文字 16"/>
          <p:cNvSpPr/>
          <p:nvPr/>
        </p:nvSpPr>
        <p:spPr>
          <a:xfrm>
            <a:off x="4893235" y="2940911"/>
            <a:ext cx="1642494" cy="409395"/>
          </a:xfrm>
          <a:prstGeom prst="wedgeRectCallout">
            <a:avLst>
              <a:gd name="adj1" fmla="val -66228"/>
              <a:gd name="adj2" fmla="val -5266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處理下載失敗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92693" y="5462504"/>
            <a:ext cx="2700542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75797" y="4868651"/>
            <a:ext cx="2111144" cy="2222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1" name="矩形圖說文字 20"/>
          <p:cNvSpPr/>
          <p:nvPr/>
        </p:nvSpPr>
        <p:spPr>
          <a:xfrm>
            <a:off x="388954" y="4383667"/>
            <a:ext cx="1751823" cy="656042"/>
          </a:xfrm>
          <a:prstGeom prst="wedgeRectCallout">
            <a:avLst>
              <a:gd name="adj1" fmla="val 68529"/>
              <a:gd name="adj2" fmla="val 270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目標成品是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 Article Array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132133" y="1852705"/>
            <a:ext cx="1571161" cy="991090"/>
          </a:xfrm>
          <a:prstGeom prst="wedgeRectCallout">
            <a:avLst>
              <a:gd name="adj1" fmla="val 19733"/>
              <a:gd name="adj2" fmla="val -7446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class method,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無須實作物件就可以呼叫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圖說文字 22"/>
          <p:cNvSpPr/>
          <p:nvPr/>
        </p:nvSpPr>
        <p:spPr>
          <a:xfrm>
            <a:off x="5334000" y="4938059"/>
            <a:ext cx="3518647" cy="1449293"/>
          </a:xfrm>
          <a:prstGeom prst="wedgeRectCallout">
            <a:avLst>
              <a:gd name="adj1" fmla="val -62594"/>
              <a:gd name="adj2" fmla="val -1008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處理下載成功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 </a:t>
            </a:r>
            <a:r>
              <a:rPr kumimoji="1" lang="en-US" altLang="zh-TW" sz="1600" dirty="0">
                <a:solidFill>
                  <a:srgbClr val="FF0000"/>
                </a:solidFill>
              </a:rPr>
              <a:t>a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rticles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是下載後包好的物件陣列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原先要去更新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ViewController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的屬性啟動更新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 App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頁面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現在拆開到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Article.swift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來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, 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結果包進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completionHandler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回傳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V="1">
            <a:off x="4116294" y="1694459"/>
            <a:ext cx="2704353" cy="3768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 flipH="1" flipV="1">
            <a:off x="2002118" y="1800411"/>
            <a:ext cx="2266576" cy="91820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>
            <a:off x="3092824" y="5039709"/>
            <a:ext cx="836705" cy="510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螢幕快照 2017-03-26 下午4.30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6" y="2615128"/>
            <a:ext cx="5064298" cy="4126004"/>
          </a:xfrm>
          <a:prstGeom prst="rect">
            <a:avLst/>
          </a:prstGeom>
        </p:spPr>
      </p:pic>
      <p:pic>
        <p:nvPicPr>
          <p:cNvPr id="5" name="圖片 4" descr="螢幕快照 2017-03-26 下午4.1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" y="2485761"/>
            <a:ext cx="4227960" cy="42825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zh-TW" altLang="en-US" dirty="0" smtClean="0"/>
              <a:t>結構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1942" y="706546"/>
            <a:ext cx="8904939" cy="1301984"/>
          </a:xfrm>
        </p:spPr>
        <p:txBody>
          <a:bodyPr>
            <a:normAutofit fontScale="92500"/>
          </a:bodyPr>
          <a:lstStyle/>
          <a:p>
            <a:r>
              <a:rPr kumimoji="1" lang="zh-TW" altLang="en-US" dirty="0"/>
              <a:t>實作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Closure</a:t>
            </a:r>
            <a:r>
              <a:rPr kumimoji="1" lang="en-US" altLang="zh-TW" dirty="0"/>
              <a:t>(w/ </a:t>
            </a:r>
            <a:r>
              <a:rPr kumimoji="1" lang="en-US" altLang="zh-TW" dirty="0" err="1" smtClean="0"/>
              <a:t>completionHandler</a:t>
            </a:r>
            <a:r>
              <a:rPr kumimoji="1" lang="en-US" altLang="zh-TW" dirty="0"/>
              <a:t>)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class</a:t>
            </a:r>
            <a:r>
              <a:rPr kumimoji="1" lang="zh-TW" altLang="en-US" dirty="0" smtClean="0"/>
              <a:t>之間非同步存取資料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Article.downLoadLatestArticles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{ articles, error in</a:t>
            </a:r>
          </a:p>
          <a:p>
            <a:pPr marL="0" indent="0">
              <a:buNone/>
            </a:pPr>
            <a:r>
              <a:rPr kumimoji="1" lang="en-US" altLang="zh-TW" b="1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13" name="矩形 12"/>
          <p:cNvSpPr/>
          <p:nvPr/>
        </p:nvSpPr>
        <p:spPr>
          <a:xfrm>
            <a:off x="5067798" y="5626284"/>
            <a:ext cx="3473468" cy="2196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77158" y="4662724"/>
            <a:ext cx="1647902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541059" y="2778365"/>
            <a:ext cx="4677631" cy="242481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7648" y="5108794"/>
            <a:ext cx="3772254" cy="33344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4" name="直線箭頭接點 23"/>
          <p:cNvCxnSpPr>
            <a:stCxn id="19" idx="2"/>
            <a:endCxn id="23" idx="0"/>
          </p:cNvCxnSpPr>
          <p:nvPr/>
        </p:nvCxnSpPr>
        <p:spPr>
          <a:xfrm>
            <a:off x="1701109" y="4895552"/>
            <a:ext cx="782666" cy="213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68727" y="6131774"/>
            <a:ext cx="1761449" cy="219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stCxn id="27" idx="0"/>
            <a:endCxn id="31" idx="2"/>
          </p:cNvCxnSpPr>
          <p:nvPr/>
        </p:nvCxnSpPr>
        <p:spPr>
          <a:xfrm flipH="1" flipV="1">
            <a:off x="1200580" y="3178401"/>
            <a:ext cx="1048872" cy="295337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77159" y="3038079"/>
            <a:ext cx="646841" cy="14032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38" idx="1"/>
          </p:cNvCxnSpPr>
          <p:nvPr/>
        </p:nvCxnSpPr>
        <p:spPr>
          <a:xfrm flipV="1">
            <a:off x="2812843" y="2708018"/>
            <a:ext cx="1883739" cy="24007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696582" y="2637670"/>
            <a:ext cx="2984226" cy="1406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2" name="直線箭頭接點 41"/>
          <p:cNvCxnSpPr/>
          <p:nvPr/>
        </p:nvCxnSpPr>
        <p:spPr>
          <a:xfrm flipH="1">
            <a:off x="2812843" y="5389939"/>
            <a:ext cx="421922" cy="85164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218690" y="2600315"/>
            <a:ext cx="645152" cy="20568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45" name="直線箭頭接點 44"/>
          <p:cNvCxnSpPr>
            <a:endCxn id="44" idx="2"/>
          </p:cNvCxnSpPr>
          <p:nvPr/>
        </p:nvCxnSpPr>
        <p:spPr>
          <a:xfrm flipV="1">
            <a:off x="6485514" y="2805996"/>
            <a:ext cx="2055752" cy="317140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307354" y="3414980"/>
            <a:ext cx="1927411" cy="16707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56" name="直線箭頭接點 55"/>
          <p:cNvCxnSpPr>
            <a:endCxn id="55" idx="0"/>
          </p:cNvCxnSpPr>
          <p:nvPr/>
        </p:nvCxnSpPr>
        <p:spPr>
          <a:xfrm>
            <a:off x="1524000" y="3096469"/>
            <a:ext cx="747060" cy="3185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38" idx="2"/>
          </p:cNvCxnSpPr>
          <p:nvPr/>
        </p:nvCxnSpPr>
        <p:spPr>
          <a:xfrm flipH="1">
            <a:off x="5844847" y="2778365"/>
            <a:ext cx="343848" cy="2850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825415" y="1813348"/>
            <a:ext cx="2181412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1177" y="1813348"/>
            <a:ext cx="2444438" cy="390364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UItableViewController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7" name="直線箭頭接點 66"/>
          <p:cNvCxnSpPr/>
          <p:nvPr/>
        </p:nvCxnSpPr>
        <p:spPr>
          <a:xfrm>
            <a:off x="3420669" y="2118827"/>
            <a:ext cx="24047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>
            <a:stCxn id="65" idx="1"/>
            <a:endCxn id="66" idx="3"/>
          </p:cNvCxnSpPr>
          <p:nvPr/>
        </p:nvCxnSpPr>
        <p:spPr>
          <a:xfrm flipH="1">
            <a:off x="3415615" y="2008530"/>
            <a:ext cx="24098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067798" y="6028108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9" name="直線箭頭接點 38"/>
          <p:cNvCxnSpPr/>
          <p:nvPr/>
        </p:nvCxnSpPr>
        <p:spPr>
          <a:xfrm>
            <a:off x="5707529" y="5845908"/>
            <a:ext cx="289718" cy="1831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圖說文字 56"/>
          <p:cNvSpPr/>
          <p:nvPr/>
        </p:nvSpPr>
        <p:spPr>
          <a:xfrm>
            <a:off x="7112019" y="5977402"/>
            <a:ext cx="1576275" cy="596716"/>
          </a:xfrm>
          <a:prstGeom prst="wedgeRectCallout">
            <a:avLst>
              <a:gd name="adj1" fmla="val -55173"/>
              <a:gd name="adj2" fmla="val -7316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map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表示每一個都處理了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8" name="矩形圖說文字 57"/>
          <p:cNvSpPr/>
          <p:nvPr/>
        </p:nvSpPr>
        <p:spPr>
          <a:xfrm>
            <a:off x="7295036" y="4826000"/>
            <a:ext cx="1848963" cy="666268"/>
          </a:xfrm>
          <a:prstGeom prst="wedgeRectCallout">
            <a:avLst>
              <a:gd name="adj1" fmla="val 5965"/>
              <a:gd name="adj2" fmla="val 6830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$0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表示第一個變數處理完再放回去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4.13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" y="2333995"/>
            <a:ext cx="8447646" cy="38289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優化資料</a:t>
            </a:r>
            <a:r>
              <a:rPr kumimoji="1" lang="zh-TW" altLang="en-US" dirty="0" smtClean="0"/>
              <a:t>結構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838706"/>
            <a:ext cx="8693313" cy="1492167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numArray.map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6501" y="5600852"/>
            <a:ext cx="7459740" cy="56210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6049" y="3610209"/>
            <a:ext cx="7610192" cy="18361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8" name="矩形圖說文字 17"/>
          <p:cNvSpPr/>
          <p:nvPr/>
        </p:nvSpPr>
        <p:spPr>
          <a:xfrm>
            <a:off x="4921149" y="4539434"/>
            <a:ext cx="1751823" cy="656042"/>
          </a:xfrm>
          <a:prstGeom prst="wedgeRectCallout">
            <a:avLst>
              <a:gd name="adj1" fmla="val -54747"/>
              <a:gd name="adj2" fmla="val 8625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簡化更新返回值程式碼寫法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 descr="螢幕快照 2017-04-21 下午4.42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6" y="1412688"/>
            <a:ext cx="7793821" cy="75378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cxnSp>
        <p:nvCxnSpPr>
          <p:cNvPr id="11" name="直線箭頭接點 10"/>
          <p:cNvCxnSpPr/>
          <p:nvPr/>
        </p:nvCxnSpPr>
        <p:spPr>
          <a:xfrm flipH="1" flipV="1">
            <a:off x="1680883" y="1725707"/>
            <a:ext cx="82176" cy="14642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1915459" y="3496235"/>
            <a:ext cx="1946835" cy="21963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螢幕快照 2017-04-21 下午4.46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47" y="2282321"/>
            <a:ext cx="6041610" cy="524366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cxnSp>
        <p:nvCxnSpPr>
          <p:cNvPr id="19" name="直線箭頭接點 18"/>
          <p:cNvCxnSpPr/>
          <p:nvPr/>
        </p:nvCxnSpPr>
        <p:spPr>
          <a:xfrm flipV="1">
            <a:off x="2136588" y="2510119"/>
            <a:ext cx="1038412" cy="679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26 下午5.0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96" y="2650368"/>
            <a:ext cx="2927013" cy="1990820"/>
          </a:xfrm>
          <a:prstGeom prst="rect">
            <a:avLst/>
          </a:prstGeom>
        </p:spPr>
      </p:pic>
      <p:pic>
        <p:nvPicPr>
          <p:cNvPr id="4" name="圖片 3" descr="螢幕快照 2017-03-26 下午4.5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05" y="2189359"/>
            <a:ext cx="4113627" cy="46686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680" y="725796"/>
            <a:ext cx="9144000" cy="1564514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mainStoryBoard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創建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UIViewController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作為第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2 </a:t>
            </a:r>
            <a:r>
              <a:rPr kumimoji="1" lang="zh-TW" altLang="en-US" dirty="0" smtClean="0"/>
              <a:t>頁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b="1" dirty="0" smtClean="0">
                <a:solidFill>
                  <a:srgbClr val="0000FF"/>
                </a:solidFill>
              </a:rPr>
              <a:t>配合新增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new File </a:t>
            </a:r>
            <a:r>
              <a:rPr kumimoji="1" lang="en-US" altLang="zh-TW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kumimoji="1" lang="en-US" altLang="zh-TW" dirty="0" smtClean="0"/>
              <a:t>Cocoa Touch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ArticleDetailViewController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  <a:p>
            <a:r>
              <a:rPr kumimoji="1" lang="en-US" altLang="zh-TW" dirty="0" err="1"/>
              <a:t>UIViewController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屬性欄要關聯上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Class</a:t>
            </a:r>
            <a:r>
              <a:rPr kumimoji="1" lang="zh-TW" altLang="en-US" b="1" dirty="0" smtClean="0">
                <a:solidFill>
                  <a:srgbClr val="0000FF"/>
                </a:solidFill>
              </a:rPr>
              <a:t>名稱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ArticleDetailViewController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</a:p>
          <a:p>
            <a:r>
              <a:rPr kumimoji="1" lang="en-US" altLang="zh-TW" dirty="0" err="1"/>
              <a:t>UIViewController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規劃有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4 </a:t>
            </a:r>
            <a:r>
              <a:rPr kumimoji="1" lang="zh-TW" altLang="en-US" dirty="0"/>
              <a:t>個</a:t>
            </a:r>
            <a:r>
              <a:rPr kumimoji="1" lang="en-US" altLang="zh-TW" dirty="0"/>
              <a:t> UI </a:t>
            </a:r>
            <a:r>
              <a:rPr kumimoji="1" lang="zh-TW" altLang="en-US" dirty="0"/>
              <a:t>元件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2865907" y="2747485"/>
            <a:ext cx="2131361" cy="214622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8" name="直線箭頭接點 27"/>
          <p:cNvCxnSpPr>
            <a:stCxn id="10" idx="1"/>
            <a:endCxn id="31" idx="3"/>
          </p:cNvCxnSpPr>
          <p:nvPr/>
        </p:nvCxnSpPr>
        <p:spPr>
          <a:xfrm flipH="1" flipV="1">
            <a:off x="2073933" y="3325405"/>
            <a:ext cx="791974" cy="49519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268666" y="3027097"/>
            <a:ext cx="805267" cy="59661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38" idx="1"/>
          </p:cNvCxnSpPr>
          <p:nvPr/>
        </p:nvCxnSpPr>
        <p:spPr>
          <a:xfrm flipV="1">
            <a:off x="4997268" y="3556445"/>
            <a:ext cx="635000" cy="10127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632268" y="3282170"/>
            <a:ext cx="2668341" cy="54854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5" name="圖片 4" descr="螢幕快照 2017-04-21 下午5.06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" y="5050594"/>
            <a:ext cx="3195080" cy="16938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20470" y="5124824"/>
            <a:ext cx="841289" cy="3528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629381" y="3122706"/>
            <a:ext cx="1251031" cy="15946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5" name="矩形圖說文字 14"/>
          <p:cNvSpPr/>
          <p:nvPr/>
        </p:nvSpPr>
        <p:spPr>
          <a:xfrm>
            <a:off x="6940177" y="2150390"/>
            <a:ext cx="1643529" cy="720291"/>
          </a:xfrm>
          <a:prstGeom prst="wedgeRectCallout">
            <a:avLst>
              <a:gd name="adj1" fmla="val -53664"/>
              <a:gd name="adj2" fmla="val 8447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接住傳過來的物件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螢幕快照 2017-04-21 下午5.1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" y="1962384"/>
            <a:ext cx="4743824" cy="3276879"/>
          </a:xfrm>
          <a:prstGeom prst="rect">
            <a:avLst/>
          </a:prstGeom>
        </p:spPr>
      </p:pic>
      <p:pic>
        <p:nvPicPr>
          <p:cNvPr id="8" name="圖片 7" descr="螢幕快照 2017-04-21 下午5.1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5" y="3335256"/>
            <a:ext cx="4723641" cy="35095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3882" y="725796"/>
            <a:ext cx="8926798" cy="1564514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mainStoryBoard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Segue:ProtypeCell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en-US" altLang="zh-TW" dirty="0" err="1" smtClean="0"/>
              <a:t>UIViewController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 Segue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i</a:t>
            </a:r>
            <a:r>
              <a:rPr kumimoji="1" lang="en-US" altLang="zh-TW" dirty="0" smtClean="0"/>
              <a:t>dentifier: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showArticleDetail</a:t>
            </a:r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65552" y="2369685"/>
            <a:ext cx="1166745" cy="73808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2132297" y="2714207"/>
            <a:ext cx="5487883" cy="2763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7333039" y="4481261"/>
            <a:ext cx="956236" cy="487900"/>
          </a:xfrm>
          <a:prstGeom prst="wedgeRectCallout">
            <a:avLst>
              <a:gd name="adj1" fmla="val -4245"/>
              <a:gd name="adj2" fmla="val 13243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Segue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2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7-03-26 下午5.0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2" y="2065818"/>
            <a:ext cx="6337451" cy="2204696"/>
          </a:xfrm>
          <a:prstGeom prst="rect">
            <a:avLst/>
          </a:prstGeom>
        </p:spPr>
      </p:pic>
      <p:pic>
        <p:nvPicPr>
          <p:cNvPr id="4" name="圖片 3" descr="螢幕快照 2017-03-26 下午5.0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18" y="3731852"/>
            <a:ext cx="4436845" cy="30177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規劃以</a:t>
            </a:r>
            <a:r>
              <a:rPr kumimoji="1" lang="en-US" altLang="zh-TW" dirty="0" smtClean="0"/>
              <a:t> segue </a:t>
            </a:r>
            <a:r>
              <a:rPr kumimoji="1" lang="zh-TW" altLang="en-US" dirty="0" smtClean="0"/>
              <a:t>在兩個</a:t>
            </a:r>
            <a:r>
              <a:rPr kumimoji="1" lang="en-US" altLang="zh-TW" dirty="0" smtClean="0"/>
              <a:t> class </a:t>
            </a:r>
            <a:r>
              <a:rPr kumimoji="1" lang="zh-TW" altLang="en-US" dirty="0" smtClean="0"/>
              <a:t>之間存取資料</a:t>
            </a:r>
            <a:endParaRPr kumimoji="1" lang="en-US" altLang="zh-TW" dirty="0"/>
          </a:p>
          <a:p>
            <a:pPr>
              <a:buFont typeface="Arial"/>
              <a:buChar char="•"/>
            </a:pPr>
            <a:r>
              <a:rPr kumimoji="1" lang="en-US" altLang="zh-TW" b="1" dirty="0" smtClean="0">
                <a:solidFill>
                  <a:srgbClr val="0000FF"/>
                </a:solidFill>
              </a:rPr>
              <a:t>Prepare (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for:sender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:)</a:t>
            </a:r>
          </a:p>
        </p:txBody>
      </p:sp>
      <p:sp>
        <p:nvSpPr>
          <p:cNvPr id="13" name="矩形 12"/>
          <p:cNvSpPr/>
          <p:nvPr/>
        </p:nvSpPr>
        <p:spPr>
          <a:xfrm>
            <a:off x="4538794" y="4437972"/>
            <a:ext cx="2044670" cy="2614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004401" y="3576186"/>
            <a:ext cx="2291477" cy="2328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3250518" y="3809014"/>
            <a:ext cx="1288276" cy="7529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064891" y="3131816"/>
            <a:ext cx="4038279" cy="1641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0" name="直線箭頭接點 59"/>
          <p:cNvCxnSpPr>
            <a:stCxn id="13" idx="2"/>
          </p:cNvCxnSpPr>
          <p:nvPr/>
        </p:nvCxnSpPr>
        <p:spPr>
          <a:xfrm>
            <a:off x="5561129" y="4699384"/>
            <a:ext cx="482809" cy="13105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539275" y="3722952"/>
            <a:ext cx="3346824" cy="390364"/>
          </a:xfrm>
          <a:prstGeom prst="rect">
            <a:avLst/>
          </a:prstGeom>
          <a:solidFill>
            <a:srgbClr val="C3D69B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FF0000"/>
                </a:solidFill>
              </a:rPr>
              <a:t>ArticleDetailViewController.swift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808172" y="1655853"/>
            <a:ext cx="3180466" cy="390364"/>
          </a:xfrm>
          <a:prstGeom prst="rect">
            <a:avLst/>
          </a:prstGeom>
          <a:solidFill>
            <a:srgbClr val="C3D69B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rgbClr val="FF0000"/>
                </a:solidFill>
              </a:rPr>
              <a:t>ArticleListViewController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矩形圖說文字 42"/>
          <p:cNvSpPr/>
          <p:nvPr/>
        </p:nvSpPr>
        <p:spPr>
          <a:xfrm>
            <a:off x="6687205" y="3188160"/>
            <a:ext cx="1782875" cy="467568"/>
          </a:xfrm>
          <a:prstGeom prst="wedgeRectCallout">
            <a:avLst>
              <a:gd name="adj1" fmla="val -82121"/>
              <a:gd name="adj2" fmla="val -3721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indexPath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第幾個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Cell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是關鍵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90917" y="6009901"/>
            <a:ext cx="2219011" cy="2614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圖說文字 19"/>
          <p:cNvSpPr/>
          <p:nvPr/>
        </p:nvSpPr>
        <p:spPr>
          <a:xfrm>
            <a:off x="5278832" y="1346629"/>
            <a:ext cx="1655295" cy="618448"/>
          </a:xfrm>
          <a:prstGeom prst="wedgeRectCallout">
            <a:avLst>
              <a:gd name="adj1" fmla="val 9952"/>
              <a:gd name="adj2" fmla="val 76880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</a:rPr>
              <a:t>誰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觸發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seque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?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這裡是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cell.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圖說文字 20"/>
          <p:cNvSpPr/>
          <p:nvPr/>
        </p:nvSpPr>
        <p:spPr>
          <a:xfrm>
            <a:off x="0" y="2673896"/>
            <a:ext cx="1808172" cy="1018704"/>
          </a:xfrm>
          <a:prstGeom prst="wedgeRectCallout">
            <a:avLst>
              <a:gd name="adj1" fmla="val 63561"/>
              <a:gd name="adj2" fmla="val -26934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直接從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sender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抓出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cell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並且轉態成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UITableViewCell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待使用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39275" y="2144240"/>
            <a:ext cx="1148276" cy="2404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3" name="矩形圖說文字 22"/>
          <p:cNvSpPr/>
          <p:nvPr/>
        </p:nvSpPr>
        <p:spPr>
          <a:xfrm>
            <a:off x="7009929" y="2159408"/>
            <a:ext cx="1912635" cy="549832"/>
          </a:xfrm>
          <a:prstGeom prst="wedgeRectCallout">
            <a:avLst>
              <a:gd name="adj1" fmla="val -82605"/>
              <a:gd name="adj2" fmla="val 6658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Seque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的目的地要具體轉態</a:t>
            </a:r>
            <a:r>
              <a:rPr kumimoji="1" lang="en-US" altLang="zh-TW" dirty="0" smtClean="0">
                <a:solidFill>
                  <a:srgbClr val="FF0000"/>
                </a:solidFill>
              </a:rPr>
              <a:t>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70414" y="2809016"/>
            <a:ext cx="5212862" cy="322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pic>
        <p:nvPicPr>
          <p:cNvPr id="10" name="圖片 9" descr="螢幕快照 2017-04-21 下午5.45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281"/>
            <a:ext cx="4295878" cy="124103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33228" y="5436540"/>
            <a:ext cx="3031088" cy="34361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7" name="直線箭頭接點 26"/>
          <p:cNvCxnSpPr>
            <a:stCxn id="26" idx="0"/>
            <a:endCxn id="38" idx="2"/>
          </p:cNvCxnSpPr>
          <p:nvPr/>
        </p:nvCxnSpPr>
        <p:spPr>
          <a:xfrm flipV="1">
            <a:off x="2648772" y="3295976"/>
            <a:ext cx="1435259" cy="214056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/>
          <p:cNvCxnSpPr/>
          <p:nvPr/>
        </p:nvCxnSpPr>
        <p:spPr>
          <a:xfrm>
            <a:off x="2721493" y="3432491"/>
            <a:ext cx="529025" cy="143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圖說文字 31"/>
          <p:cNvSpPr/>
          <p:nvPr/>
        </p:nvSpPr>
        <p:spPr>
          <a:xfrm>
            <a:off x="767575" y="4038614"/>
            <a:ext cx="1655295" cy="798716"/>
          </a:xfrm>
          <a:prstGeom prst="wedgeRectCallout">
            <a:avLst>
              <a:gd name="adj1" fmla="val 33961"/>
              <a:gd name="adj2" fmla="val -7494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剛拿到的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article,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傳給下一個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View Controller.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r>
              <a:rPr kumimoji="1" lang="en-US" altLang="zh-TW" sz="2800" dirty="0"/>
              <a:t>(</a:t>
            </a:r>
            <a:r>
              <a:rPr kumimoji="1" lang="en-US" altLang="zh-TW" sz="2800" dirty="0" smtClean="0"/>
              <a:t>2017.3.20)</a:t>
            </a:r>
            <a:endParaRPr lang="zh-TW" altLang="en-US" sz="28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785189" cy="1181174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 err="1">
                <a:solidFill>
                  <a:srgbClr val="0000FF"/>
                </a:solidFill>
              </a:rPr>
              <a:t>ArticleListViewController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zh-TW" altLang="en-US" dirty="0"/>
              <a:t>關聯到</a:t>
            </a:r>
            <a:r>
              <a:rPr kumimoji="1" lang="en-US" altLang="zh-TW" dirty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TableViewController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zh-TW" altLang="en-US" b="1" dirty="0">
                <a:solidFill>
                  <a:srgbClr val="000000"/>
                </a:solidFill>
              </a:rPr>
              <a:t>的屬性</a:t>
            </a:r>
            <a:r>
              <a:rPr kumimoji="1" lang="en-US" altLang="zh-TW" b="1" dirty="0">
                <a:solidFill>
                  <a:srgbClr val="000000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( in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MainStoryBoard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r>
              <a:rPr kumimoji="1" lang="zh-TW" altLang="en-US" dirty="0">
                <a:solidFill>
                  <a:srgbClr val="000000"/>
                </a:solidFill>
              </a:rPr>
              <a:t>導入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NavigationController</a:t>
            </a:r>
            <a:r>
              <a:rPr kumimoji="1" lang="en-US" altLang="zh-TW" dirty="0"/>
              <a:t> </a:t>
            </a:r>
            <a:r>
              <a:rPr kumimoji="1" lang="zh-TW" altLang="en-US" dirty="0"/>
              <a:t>包裹</a:t>
            </a:r>
            <a:r>
              <a:rPr kumimoji="1" lang="en-US" altLang="zh-TW" dirty="0"/>
              <a:t>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TableViewController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pic>
        <p:nvPicPr>
          <p:cNvPr id="3" name="圖片 2" descr="螢幕快照 2017-04-20 下午10.1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6" y="2073078"/>
            <a:ext cx="6626055" cy="45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69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螢幕快照 2017-03-26 下午5.0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6" y="2088942"/>
            <a:ext cx="2645744" cy="4662317"/>
          </a:xfrm>
          <a:prstGeom prst="rect">
            <a:avLst/>
          </a:prstGeom>
        </p:spPr>
      </p:pic>
      <p:pic>
        <p:nvPicPr>
          <p:cNvPr id="5" name="圖片 4" descr="螢幕快照 2017-03-26 下午5.1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17" y="2389751"/>
            <a:ext cx="4709339" cy="42681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28205"/>
            <a:ext cx="8838151" cy="125215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從主控台看到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選中一筆資料</a:t>
            </a:r>
            <a:r>
              <a:rPr kumimoji="1" lang="en-US" altLang="zh-TW" dirty="0" smtClean="0"/>
              <a:t>,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heading</a:t>
            </a:r>
            <a:r>
              <a:rPr kumimoji="1" lang="zh-TW" altLang="en-US" dirty="0" smtClean="0"/>
              <a:t>已經由</a:t>
            </a:r>
            <a:r>
              <a:rPr kumimoji="1" lang="en-US" altLang="zh-TW" dirty="0" smtClean="0"/>
              <a:t> Segue </a:t>
            </a:r>
            <a:r>
              <a:rPr kumimoji="1" lang="zh-TW" altLang="en-US" dirty="0" smtClean="0"/>
              <a:t>傳到第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頁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UI </a:t>
            </a:r>
            <a:r>
              <a:rPr kumimoji="1" lang="zh-TW" altLang="en-US" dirty="0" smtClean="0"/>
              <a:t>元件還沒有關聯好所以還沒推上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頁面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6845375" y="6507792"/>
            <a:ext cx="1814481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5" idx="3"/>
            <a:endCxn id="13" idx="1"/>
          </p:cNvCxnSpPr>
          <p:nvPr/>
        </p:nvCxnSpPr>
        <p:spPr>
          <a:xfrm>
            <a:off x="3216850" y="2642382"/>
            <a:ext cx="3628525" cy="39433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1106" y="2490662"/>
            <a:ext cx="2645744" cy="3034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50517" y="2389751"/>
            <a:ext cx="1872614" cy="344915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43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6 下午5.04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6" y="3678603"/>
            <a:ext cx="6551218" cy="3067282"/>
          </a:xfrm>
          <a:prstGeom prst="rect">
            <a:avLst/>
          </a:prstGeom>
        </p:spPr>
      </p:pic>
      <p:pic>
        <p:nvPicPr>
          <p:cNvPr id="6" name="圖片 5" descr="螢幕快照 2017-03-26 下午5.16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1" y="1625510"/>
            <a:ext cx="3625004" cy="21803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Tableview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有屬性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indexPath</a:t>
            </a:r>
            <a:endParaRPr kumimoji="1" lang="en-US" altLang="zh-TW" dirty="0" smtClean="0"/>
          </a:p>
        </p:txBody>
      </p:sp>
      <p:sp>
        <p:nvSpPr>
          <p:cNvPr id="19" name="矩形 18"/>
          <p:cNvSpPr/>
          <p:nvPr/>
        </p:nvSpPr>
        <p:spPr>
          <a:xfrm>
            <a:off x="682107" y="2337468"/>
            <a:ext cx="1835482" cy="56859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471421" y="4296866"/>
            <a:ext cx="4530637" cy="41707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60" name="直線箭頭接點 59"/>
          <p:cNvCxnSpPr>
            <a:stCxn id="19" idx="3"/>
          </p:cNvCxnSpPr>
          <p:nvPr/>
        </p:nvCxnSpPr>
        <p:spPr>
          <a:xfrm>
            <a:off x="2517589" y="2621765"/>
            <a:ext cx="1953832" cy="1868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96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3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130407"/>
            <a:ext cx="8420100" cy="4432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1282128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Article </a:t>
            </a:r>
            <a:r>
              <a:rPr kumimoji="1" lang="zh-TW" altLang="en-US" dirty="0" smtClean="0"/>
              <a:t>建立的物件</a:t>
            </a:r>
            <a:r>
              <a:rPr kumimoji="1" lang="en-US" altLang="zh-TW" dirty="0" smtClean="0"/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article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可以讓其他檔案取得資料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4 </a:t>
            </a:r>
            <a:r>
              <a:rPr kumimoji="1" lang="zh-TW" altLang="en-US" dirty="0" smtClean="0"/>
              <a:t>項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除了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imageView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zh-TW" altLang="en-US" dirty="0" smtClean="0"/>
              <a:t>之外其他都可以獲取資料推出到</a:t>
            </a:r>
            <a:r>
              <a:rPr kumimoji="1" lang="en-US" altLang="zh-TW" dirty="0" smtClean="0"/>
              <a:t> App </a:t>
            </a:r>
            <a:r>
              <a:rPr kumimoji="1" lang="zh-TW" altLang="en-US" dirty="0" smtClean="0"/>
              <a:t>頁面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1165133" y="5031011"/>
            <a:ext cx="7610567" cy="103151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54925" y="2873626"/>
            <a:ext cx="2224689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0"/>
          </p:cNvCxnSpPr>
          <p:nvPr/>
        </p:nvCxnSpPr>
        <p:spPr>
          <a:xfrm>
            <a:off x="1867270" y="3176802"/>
            <a:ext cx="3103147" cy="18542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275629" y="3991679"/>
            <a:ext cx="2672858" cy="1039331"/>
          </a:xfrm>
          <a:prstGeom prst="rect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經由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取得前一頁</a:t>
            </a:r>
            <a:r>
              <a:rPr kumimoji="1" lang="en-US" altLang="zh-TW" dirty="0" smtClean="0">
                <a:solidFill>
                  <a:srgbClr val="FF0000"/>
                </a:solidFill>
              </a:rPr>
              <a:t> Cell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的資料一一對應給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 3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UI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元件的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.text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3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03" y="1784569"/>
            <a:ext cx="2734924" cy="4874846"/>
          </a:xfrm>
          <a:prstGeom prst="rect">
            <a:avLst/>
          </a:prstGeom>
        </p:spPr>
      </p:pic>
      <p:pic>
        <p:nvPicPr>
          <p:cNvPr id="5" name="圖片 4" descr="螢幕快照 2017-04-18 下午7.39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45" y="1784569"/>
            <a:ext cx="2676524" cy="49239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管理翻頁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文字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日期資料可以傳遞了</a:t>
            </a:r>
            <a:r>
              <a:rPr kumimoji="1" lang="en-US" altLang="zh-TW" dirty="0" smtClean="0"/>
              <a:t> ( 3 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).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826245" y="2389722"/>
            <a:ext cx="2676524" cy="431883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01280" y="2874596"/>
            <a:ext cx="2527535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1"/>
          </p:cNvCxnSpPr>
          <p:nvPr/>
        </p:nvCxnSpPr>
        <p:spPr>
          <a:xfrm>
            <a:off x="2765048" y="3177772"/>
            <a:ext cx="2061197" cy="1371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9.1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4" y="1643360"/>
            <a:ext cx="6873174" cy="48463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管理翻</a:t>
            </a:r>
            <a:r>
              <a:rPr kumimoji="1" lang="zh-TW" altLang="en-US" dirty="0"/>
              <a:t>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9" name="矩形 18"/>
          <p:cNvSpPr/>
          <p:nvPr/>
        </p:nvSpPr>
        <p:spPr>
          <a:xfrm>
            <a:off x="840154" y="1881335"/>
            <a:ext cx="2618154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10.5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84" y="1591237"/>
            <a:ext cx="2720528" cy="4997939"/>
          </a:xfrm>
          <a:prstGeom prst="rect">
            <a:avLst/>
          </a:prstGeom>
        </p:spPr>
      </p:pic>
      <p:pic>
        <p:nvPicPr>
          <p:cNvPr id="5" name="圖片 4" descr="螢幕快照 2017-04-18 下午10.5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51" y="1586610"/>
            <a:ext cx="2586757" cy="4827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管理翻頁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規劃以</a:t>
            </a:r>
            <a:r>
              <a:rPr kumimoji="1" lang="en-US" altLang="zh-TW" dirty="0"/>
              <a:t> segue </a:t>
            </a:r>
            <a:r>
              <a:rPr kumimoji="1" lang="zh-TW" altLang="en-US" dirty="0"/>
              <a:t>在兩個</a:t>
            </a:r>
            <a:r>
              <a:rPr kumimoji="1" lang="en-US" altLang="zh-TW" dirty="0"/>
              <a:t> class </a:t>
            </a:r>
            <a:r>
              <a:rPr kumimoji="1" lang="zh-TW" altLang="en-US" dirty="0"/>
              <a:t>之間存取資料</a:t>
            </a:r>
            <a:r>
              <a:rPr kumimoji="1" lang="en-US" altLang="zh-TW" dirty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5654251" y="1975708"/>
            <a:ext cx="2586757" cy="2553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17084" y="2840438"/>
            <a:ext cx="2720528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 flipV="1">
            <a:off x="4237612" y="2103358"/>
            <a:ext cx="1416639" cy="888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秀圖庫照片</a:t>
            </a:r>
            <a:r>
              <a:rPr kumimoji="1" lang="en-US" altLang="zh-TW" dirty="0" smtClean="0"/>
              <a:t>. </a:t>
            </a:r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點評星星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pic>
        <p:nvPicPr>
          <p:cNvPr id="5" name="圖片 4" descr="螢幕快照 2017-04-21 下午8.2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297477"/>
            <a:ext cx="6695737" cy="2654938"/>
          </a:xfrm>
          <a:prstGeom prst="rect">
            <a:avLst/>
          </a:prstGeom>
        </p:spPr>
      </p:pic>
      <p:pic>
        <p:nvPicPr>
          <p:cNvPr id="6" name="圖片 5" descr="螢幕快照 2017-04-21 下午8.23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27" y="4096920"/>
            <a:ext cx="7621137" cy="21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秀圖庫照片</a:t>
            </a:r>
            <a:r>
              <a:rPr kumimoji="1" lang="en-US" altLang="zh-TW" dirty="0"/>
              <a:t>. </a:t>
            </a:r>
            <a:r>
              <a:rPr kumimoji="1" lang="zh-TW" altLang="en-US" dirty="0"/>
              <a:t>例</a:t>
            </a:r>
            <a:r>
              <a:rPr kumimoji="1" lang="en-US" altLang="zh-TW" dirty="0"/>
              <a:t>:</a:t>
            </a:r>
            <a:r>
              <a:rPr kumimoji="1" lang="zh-TW" altLang="en-US" dirty="0"/>
              <a:t>點評星星</a:t>
            </a:r>
            <a:r>
              <a:rPr kumimoji="1" lang="en-US" altLang="zh-TW" dirty="0"/>
              <a:t>.</a:t>
            </a:r>
          </a:p>
        </p:txBody>
      </p:sp>
      <p:pic>
        <p:nvPicPr>
          <p:cNvPr id="4" name="圖片 3" descr="螢幕快照 2017-04-21 下午8.2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6" y="1445994"/>
            <a:ext cx="7295113" cy="44772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24420" y="1947156"/>
            <a:ext cx="1400099" cy="3597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4483984" y="4431763"/>
            <a:ext cx="2099437" cy="618448"/>
          </a:xfrm>
          <a:prstGeom prst="wedgeRectCallout">
            <a:avLst>
              <a:gd name="adj1" fmla="val -21998"/>
              <a:gd name="adj2" fmla="val -87971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新建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ImageView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元件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7378270" y="796056"/>
            <a:ext cx="1304588" cy="618448"/>
          </a:xfrm>
          <a:prstGeom prst="wedgeRectCallout">
            <a:avLst>
              <a:gd name="adj1" fmla="val -733"/>
              <a:gd name="adj2" fmla="val 13415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選圖庫照片</a:t>
            </a:r>
            <a:endParaRPr kumimoji="1" lang="en-US" altLang="zh-TW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8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4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7" y="1240395"/>
            <a:ext cx="7137769" cy="55003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網路下載圖片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imageView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作為秀圖的資料容器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6845375" y="5800596"/>
            <a:ext cx="1464701" cy="27586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13233" y="2633895"/>
            <a:ext cx="2632142" cy="146918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3429000" y="3370385"/>
            <a:ext cx="784233" cy="537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71588" y="2489111"/>
            <a:ext cx="1272874" cy="88127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4" name="直線箭頭接點 13"/>
          <p:cNvCxnSpPr>
            <a:stCxn id="13" idx="1"/>
            <a:endCxn id="19" idx="2"/>
          </p:cNvCxnSpPr>
          <p:nvPr/>
        </p:nvCxnSpPr>
        <p:spPr>
          <a:xfrm flipH="1" flipV="1">
            <a:off x="5529304" y="4103077"/>
            <a:ext cx="1316071" cy="1835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3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09" y="1325415"/>
            <a:ext cx="5692320" cy="54544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downloadArticleImage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1618837" y="4081211"/>
            <a:ext cx="5356394" cy="24544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88157" y="3692769"/>
            <a:ext cx="1667843" cy="19158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2725615" y="3884357"/>
            <a:ext cx="390770" cy="196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427851" y="5365439"/>
            <a:ext cx="2228926" cy="19937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4924606" y="4985281"/>
            <a:ext cx="1771130" cy="557410"/>
          </a:xfrm>
          <a:prstGeom prst="wedgeRectCallout">
            <a:avLst>
              <a:gd name="adj1" fmla="val -65208"/>
              <a:gd name="adj2" fmla="val 33572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強迫轉態</a:t>
            </a:r>
            <a:r>
              <a:rPr kumimoji="1" lang="en-US" altLang="zh-TW" sz="1600" dirty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to </a:t>
            </a:r>
            <a:r>
              <a:rPr kumimoji="1" lang="en-US" altLang="zh-TW" sz="1600" dirty="0" err="1" smtClean="0">
                <a:solidFill>
                  <a:srgbClr val="FF0000"/>
                </a:solidFill>
              </a:rPr>
              <a:t>UIImage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? Optional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4143922" y="3676819"/>
            <a:ext cx="1399625" cy="530861"/>
          </a:xfrm>
          <a:prstGeom prst="wedgeRectCallout">
            <a:avLst>
              <a:gd name="adj1" fmla="val -78171"/>
              <a:gd name="adj2" fmla="val 400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>
                <a:solidFill>
                  <a:srgbClr val="FF0000"/>
                </a:solidFill>
              </a:rPr>
              <a:t>imageURL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是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optional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27850" y="5617526"/>
            <a:ext cx="2358521" cy="42183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4924606" y="5837521"/>
            <a:ext cx="1105877" cy="512879"/>
          </a:xfrm>
          <a:prstGeom prst="wedgeRectCallout">
            <a:avLst>
              <a:gd name="adj1" fmla="val -62122"/>
              <a:gd name="adj2" fmla="val -3772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rgbClr val="FF0000"/>
                </a:solidFill>
              </a:rPr>
              <a:t>背景下載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GCD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endParaRPr lang="zh-TW" altLang="en-US" dirty="0"/>
          </a:p>
        </p:txBody>
      </p:sp>
      <p:pic>
        <p:nvPicPr>
          <p:cNvPr id="5" name="圖片 4" descr="螢幕快照 2017-04-18 下午11.0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99" y="2133309"/>
            <a:ext cx="7183071" cy="36126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29251" y="749008"/>
            <a:ext cx="8785189" cy="174101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透過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UIStoryBoardSegue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把條目資料傳遞到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ViewController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秀圖</a:t>
            </a:r>
            <a:r>
              <a:rPr kumimoji="1" lang="en-US" altLang="zh-TW" dirty="0"/>
              <a:t>.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73857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9" y="1771178"/>
            <a:ext cx="6548552" cy="50868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74929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Transport Security</a:t>
            </a:r>
            <a:r>
              <a:rPr kumimoji="1" lang="en-US" altLang="zh-TW" dirty="0" smtClean="0"/>
              <a:t>: </a:t>
            </a:r>
            <a:r>
              <a:rPr kumimoji="1" lang="en-US" altLang="zh-TW" dirty="0" err="1" smtClean="0"/>
              <a:t>iOS</a:t>
            </a:r>
            <a:r>
              <a:rPr kumimoji="1" lang="en-US" altLang="zh-TW" dirty="0" smtClean="0"/>
              <a:t> 9 </a:t>
            </a:r>
            <a:r>
              <a:rPr kumimoji="1" lang="zh-TW" altLang="en-US" dirty="0" smtClean="0"/>
              <a:t>以後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非加密網址</a:t>
            </a:r>
            <a:r>
              <a:rPr kumimoji="1" lang="en-US" altLang="zh-TW" dirty="0" smtClean="0"/>
              <a:t>(http)</a:t>
            </a:r>
            <a:r>
              <a:rPr kumimoji="1" lang="zh-TW" altLang="en-US" dirty="0" smtClean="0"/>
              <a:t>圖片被屏蔽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需要更改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pList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內容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3675925" y="5232180"/>
            <a:ext cx="3807305" cy="46328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7.59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349531"/>
            <a:ext cx="5026595" cy="1838238"/>
          </a:xfrm>
          <a:prstGeom prst="rect">
            <a:avLst/>
          </a:prstGeom>
        </p:spPr>
      </p:pic>
      <p:pic>
        <p:nvPicPr>
          <p:cNvPr id="5" name="圖片 4" descr="螢幕快照 2017-04-18 下午8.01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97" y="2071078"/>
            <a:ext cx="6001097" cy="47869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修改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pList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之原始碼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秀圖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803605" y="6042690"/>
            <a:ext cx="2171626" cy="56131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03885" y="2071077"/>
            <a:ext cx="2478038" cy="6740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0"/>
          </p:cNvCxnSpPr>
          <p:nvPr/>
        </p:nvCxnSpPr>
        <p:spPr>
          <a:xfrm>
            <a:off x="2881923" y="2408116"/>
            <a:ext cx="3007495" cy="3634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 descr="螢幕快照 2017-04-18 下午8.03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4" y="3449515"/>
            <a:ext cx="1713547" cy="3154485"/>
          </a:xfrm>
          <a:prstGeom prst="rect">
            <a:avLst/>
          </a:prstGeom>
        </p:spPr>
      </p:pic>
      <p:cxnSp>
        <p:nvCxnSpPr>
          <p:cNvPr id="18" name="直線箭頭接點 17"/>
          <p:cNvCxnSpPr>
            <a:stCxn id="13" idx="1"/>
            <a:endCxn id="16" idx="3"/>
          </p:cNvCxnSpPr>
          <p:nvPr/>
        </p:nvCxnSpPr>
        <p:spPr>
          <a:xfrm flipH="1" flipV="1">
            <a:off x="2328571" y="5026758"/>
            <a:ext cx="2475034" cy="1296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0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61" y="2165838"/>
            <a:ext cx="2367404" cy="4323862"/>
          </a:xfrm>
          <a:prstGeom prst="rect">
            <a:avLst/>
          </a:prstGeom>
        </p:spPr>
      </p:pic>
      <p:pic>
        <p:nvPicPr>
          <p:cNvPr id="6" name="圖片 5" descr="螢幕快照 2017-04-18 下午8.07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04" y="2165838"/>
            <a:ext cx="2365337" cy="43111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875" y="706546"/>
            <a:ext cx="8890210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mainStoryBoard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調整顯示</a:t>
            </a:r>
            <a:r>
              <a:rPr kumimoji="1" lang="en-US" altLang="zh-TW" dirty="0"/>
              <a:t>Content </a:t>
            </a:r>
            <a:r>
              <a:rPr kumimoji="1" lang="en-US" altLang="zh-TW" dirty="0" smtClean="0"/>
              <a:t>Mode(default: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Scale to fill</a:t>
            </a:r>
            <a:r>
              <a:rPr kumimoji="1" lang="en-US" altLang="zh-TW" dirty="0" smtClean="0"/>
              <a:t>).</a:t>
            </a:r>
            <a:endParaRPr kumimoji="1" lang="en-US" altLang="zh-TW" dirty="0"/>
          </a:p>
        </p:txBody>
      </p:sp>
      <p:sp>
        <p:nvSpPr>
          <p:cNvPr id="65" name="矩形 64"/>
          <p:cNvSpPr/>
          <p:nvPr/>
        </p:nvSpPr>
        <p:spPr>
          <a:xfrm>
            <a:off x="4826245" y="1396055"/>
            <a:ext cx="3346824" cy="390364"/>
          </a:xfrm>
          <a:prstGeom prst="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srgbClr val="0000FF"/>
                </a:solidFill>
              </a:rPr>
              <a:t>Aspect Fill</a:t>
            </a:r>
            <a:endParaRPr kumimoji="1"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7443" y="1394205"/>
            <a:ext cx="3050337" cy="390364"/>
          </a:xfrm>
          <a:prstGeom prst="rect">
            <a:avLst/>
          </a:prstGeom>
          <a:noFill/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smtClean="0">
                <a:solidFill>
                  <a:srgbClr val="0000FF"/>
                </a:solidFill>
              </a:rPr>
              <a:t>Aspect Fit</a:t>
            </a:r>
            <a:endParaRPr kumimoji="1"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1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64" y="2208159"/>
            <a:ext cx="6501721" cy="4153877"/>
          </a:xfrm>
          <a:prstGeom prst="rect">
            <a:avLst/>
          </a:prstGeom>
        </p:spPr>
      </p:pic>
      <p:pic>
        <p:nvPicPr>
          <p:cNvPr id="5" name="圖片 4" descr="螢幕快照 2017-04-18 下午8.14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7" y="2208159"/>
            <a:ext cx="2192716" cy="406861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b="1" dirty="0" smtClean="0">
                <a:solidFill>
                  <a:srgbClr val="0000FF"/>
                </a:solidFill>
              </a:rPr>
              <a:t>Aspect Fill </a:t>
            </a:r>
            <a:r>
              <a:rPr kumimoji="1" lang="en-US" altLang="zh-TW" dirty="0" smtClean="0"/>
              <a:t>with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Clip to Bounds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922846" y="4481750"/>
            <a:ext cx="1113939" cy="1559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48407" y="3805874"/>
            <a:ext cx="2192716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3" idx="1"/>
          </p:cNvCxnSpPr>
          <p:nvPr/>
        </p:nvCxnSpPr>
        <p:spPr>
          <a:xfrm flipH="1" flipV="1">
            <a:off x="5119077" y="4278923"/>
            <a:ext cx="2803769" cy="2807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29708" y="4112204"/>
            <a:ext cx="1889369" cy="24487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3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" y="1254324"/>
            <a:ext cx="8060398" cy="50780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ScrollView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950306" y="2567541"/>
            <a:ext cx="1323205" cy="81594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2273511" y="3024075"/>
            <a:ext cx="1795417" cy="501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68928" y="1905426"/>
            <a:ext cx="1323205" cy="25082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83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3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" y="1254324"/>
            <a:ext cx="8060398" cy="50780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規劃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ScrollView</a:t>
            </a:r>
            <a:r>
              <a:rPr kumimoji="1" lang="en-US" altLang="zh-TW" dirty="0" smtClean="0"/>
              <a:t> + </a:t>
            </a:r>
            <a:r>
              <a:rPr kumimoji="1" lang="en-US" altLang="zh-TW" dirty="0" err="1" smtClean="0"/>
              <a:t>ContentView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UIView</a:t>
            </a:r>
            <a:r>
              <a:rPr kumimoji="1" lang="en-US" altLang="zh-TW" dirty="0" smtClean="0"/>
              <a:t>) + </a:t>
            </a:r>
            <a:r>
              <a:rPr kumimoji="1" lang="en-US" altLang="zh-TW" dirty="0" err="1" smtClean="0"/>
              <a:t>StackView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950306" y="2567541"/>
            <a:ext cx="1323205" cy="81594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/>
          <p:nvPr/>
        </p:nvCxnSpPr>
        <p:spPr>
          <a:xfrm>
            <a:off x="2273511" y="3024075"/>
            <a:ext cx="1795417" cy="501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68928" y="1905426"/>
            <a:ext cx="1323205" cy="25082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4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26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圖文周邊留白</a:t>
            </a:r>
            <a:r>
              <a:rPr kumimoji="1" lang="en-US" altLang="zh-TW" dirty="0"/>
              <a:t> </a:t>
            </a:r>
            <a:r>
              <a:rPr kumimoji="1" lang="en-US" altLang="zh-TW" dirty="0" smtClean="0">
                <a:sym typeface="Wingdings"/>
              </a:rPr>
              <a:t>  </a:t>
            </a:r>
            <a:r>
              <a:rPr kumimoji="1" lang="zh-TW" altLang="en-US" dirty="0" smtClean="0">
                <a:sym typeface="Wingdings"/>
              </a:rPr>
              <a:t>增加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StackView</a:t>
            </a:r>
            <a:r>
              <a:rPr kumimoji="1" lang="en-US" altLang="zh-TW" dirty="0" smtClean="0">
                <a:sym typeface="Wingdings"/>
              </a:rPr>
              <a:t> + </a:t>
            </a:r>
            <a:r>
              <a:rPr kumimoji="1" lang="en-US" altLang="zh-TW" dirty="0" err="1" smtClean="0">
                <a:sym typeface="Wingdings"/>
              </a:rPr>
              <a:t>UIView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3239062" y="3750615"/>
            <a:ext cx="2728044" cy="1036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64174" y="2892465"/>
            <a:ext cx="1467475" cy="11863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>
            <a:off x="1831649" y="3485620"/>
            <a:ext cx="1407413" cy="783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8.47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1" y="1316036"/>
            <a:ext cx="7099148" cy="31890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推出相片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圖文周邊留</a:t>
            </a:r>
            <a:r>
              <a:rPr kumimoji="1" lang="zh-TW" altLang="en-US" dirty="0" smtClean="0"/>
              <a:t>白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ym typeface="Wingdings"/>
              </a:rPr>
              <a:t> </a:t>
            </a:r>
            <a:r>
              <a:rPr kumimoji="1" lang="zh-TW" altLang="en-US" dirty="0" smtClean="0">
                <a:sym typeface="Wingdings"/>
              </a:rPr>
              <a:t>規劃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>
                <a:sym typeface="Wingdings"/>
              </a:rPr>
              <a:t>StackView</a:t>
            </a:r>
            <a:r>
              <a:rPr kumimoji="1" lang="en-US" altLang="zh-TW" dirty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與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en-US" altLang="zh-TW" dirty="0" err="1" smtClean="0">
                <a:sym typeface="Wingdings"/>
              </a:rPr>
              <a:t>UIView</a:t>
            </a:r>
            <a:r>
              <a:rPr kumimoji="1" lang="en-US" altLang="zh-TW" dirty="0" smtClean="0">
                <a:sym typeface="Wingdings"/>
              </a:rPr>
              <a:t> </a:t>
            </a:r>
            <a:r>
              <a:rPr kumimoji="1" lang="zh-TW" altLang="en-US" dirty="0" smtClean="0">
                <a:sym typeface="Wingdings"/>
              </a:rPr>
              <a:t>間距</a:t>
            </a:r>
            <a:r>
              <a:rPr kumimoji="1" lang="en-US" altLang="zh-TW" dirty="0" smtClean="0">
                <a:sym typeface="Wingdings"/>
              </a:rPr>
              <a:t> 20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5860356" y="3566187"/>
            <a:ext cx="1368553" cy="93885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667982" y="2167893"/>
            <a:ext cx="2338528" cy="98277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3" idx="1"/>
          </p:cNvCxnSpPr>
          <p:nvPr/>
        </p:nvCxnSpPr>
        <p:spPr>
          <a:xfrm>
            <a:off x="3837246" y="3150670"/>
            <a:ext cx="2023110" cy="884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螢幕快照 2017-04-18 下午8.4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93" y="3640852"/>
            <a:ext cx="1754807" cy="32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8.3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87" y="1991589"/>
            <a:ext cx="2060412" cy="3772258"/>
          </a:xfrm>
          <a:prstGeom prst="rect">
            <a:avLst/>
          </a:prstGeom>
        </p:spPr>
      </p:pic>
      <p:pic>
        <p:nvPicPr>
          <p:cNvPr id="8" name="圖片 7" descr="螢幕快照 2017-04-18 下午8.39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67" y="1991589"/>
            <a:ext cx="2054045" cy="37722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操作滑動頁面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可滑動頁面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1681187" y="1997560"/>
            <a:ext cx="2016662" cy="313128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6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0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0" y="1937922"/>
            <a:ext cx="8677341" cy="37773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Refresh Control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2525316" y="3195800"/>
            <a:ext cx="995180" cy="13041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endCxn id="19" idx="3"/>
          </p:cNvCxnSpPr>
          <p:nvPr/>
        </p:nvCxnSpPr>
        <p:spPr>
          <a:xfrm flipH="1" flipV="1">
            <a:off x="3520496" y="3261005"/>
            <a:ext cx="3836305" cy="3118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56801" y="3507615"/>
            <a:ext cx="1683800" cy="2258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3-23 下午3.5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8" y="2474785"/>
            <a:ext cx="8744372" cy="32528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r>
              <a:rPr lang="en-US" altLang="zh-TW" dirty="0" smtClean="0"/>
              <a:t>: </a:t>
            </a:r>
            <a:r>
              <a:rPr kumimoji="1" lang="zh-TW" altLang="en-US" dirty="0" smtClean="0"/>
              <a:t>辨識資料來源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32372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網路資料型態</a:t>
            </a:r>
            <a:r>
              <a:rPr kumimoji="1" lang="en-US" altLang="zh-TW" dirty="0" smtClean="0"/>
              <a:t>: Dictionary ( [], {}, </a:t>
            </a:r>
            <a:r>
              <a:rPr kumimoji="1" lang="zh-TW" altLang="en-US" dirty="0" smtClean="0"/>
              <a:t>有差別嗎</a:t>
            </a:r>
            <a:r>
              <a:rPr kumimoji="1" lang="en-US" altLang="zh-TW" dirty="0" smtClean="0"/>
              <a:t>?)</a:t>
            </a:r>
          </a:p>
          <a:p>
            <a:pPr marL="0" indent="0">
              <a:buNone/>
            </a:pPr>
            <a:r>
              <a:rPr kumimoji="1" lang="en-US" altLang="zh-TW" dirty="0"/>
              <a:t>[</a:t>
            </a:r>
            <a:r>
              <a:rPr kumimoji="1" lang="en-US" altLang="zh-TW" dirty="0" smtClean="0"/>
              <a:t> { “category”:”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“content”:”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</a:t>
            </a:r>
            <a:r>
              <a:rPr kumimoji="1" lang="en-US" altLang="zh-TW" dirty="0" err="1" smtClean="0"/>
              <a:t>imageUrl</a:t>
            </a:r>
            <a:r>
              <a:rPr kumimoji="1" lang="en-US" altLang="zh-TW" dirty="0" smtClean="0"/>
              <a:t>”:”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”, “</a:t>
            </a:r>
            <a:r>
              <a:rPr kumimoji="1" lang="en-US" altLang="zh-TW" dirty="0" err="1" smtClean="0"/>
              <a:t>publishedDate</a:t>
            </a:r>
            <a:r>
              <a:rPr kumimoji="1" lang="en-US" altLang="zh-TW" dirty="0" smtClean="0"/>
              <a:t>”:</a:t>
            </a:r>
            <a:r>
              <a:rPr kumimoji="1" lang="en-US" altLang="zh-TW" dirty="0" err="1" smtClean="0"/>
              <a:t>xxxx</a:t>
            </a:r>
            <a:r>
              <a:rPr kumimoji="1" lang="en-US" altLang="zh-TW" dirty="0" smtClean="0"/>
              <a:t>, “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”:”,,,,},{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},.. </a:t>
            </a:r>
            <a:r>
              <a:rPr kumimoji="1" lang="en-US" altLang="zh-TW" dirty="0"/>
              <a:t>,</a:t>
            </a:r>
            <a:r>
              <a:rPr kumimoji="1" lang="en-US" altLang="zh-TW" dirty="0" smtClean="0"/>
              <a:t>{</a:t>
            </a:r>
            <a:r>
              <a:rPr kumimoji="1" lang="mr-IN" altLang="zh-TW" dirty="0" smtClean="0"/>
              <a:t>…</a:t>
            </a:r>
            <a:r>
              <a:rPr kumimoji="1" lang="en-US" altLang="zh-TW" dirty="0" smtClean="0"/>
              <a:t>}</a:t>
            </a:r>
            <a:r>
              <a:rPr kumimoji="1" lang="en-US" altLang="zh-TW" dirty="0"/>
              <a:t>]</a:t>
            </a:r>
            <a:endParaRPr kumimoji="1" lang="en-US" altLang="zh-TW" dirty="0" smtClean="0"/>
          </a:p>
        </p:txBody>
      </p:sp>
      <p:sp>
        <p:nvSpPr>
          <p:cNvPr id="16" name="矩形圖說文字 15"/>
          <p:cNvSpPr/>
          <p:nvPr/>
        </p:nvSpPr>
        <p:spPr>
          <a:xfrm>
            <a:off x="7408629" y="1745394"/>
            <a:ext cx="1420436" cy="539085"/>
          </a:xfrm>
          <a:prstGeom prst="wedgeRectCallout">
            <a:avLst>
              <a:gd name="adj1" fmla="val -34256"/>
              <a:gd name="adj2" fmla="val 99568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一筆資料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544" y="2532014"/>
            <a:ext cx="8836298" cy="14019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9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18 下午9.0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8" y="1406770"/>
            <a:ext cx="8069385" cy="4650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/>
              <a:t>RefreshControl</a:t>
            </a:r>
            <a:endParaRPr kumimoji="1" lang="en-US" altLang="zh-TW" dirty="0"/>
          </a:p>
        </p:txBody>
      </p:sp>
      <p:sp>
        <p:nvSpPr>
          <p:cNvPr id="19" name="矩形 18"/>
          <p:cNvSpPr/>
          <p:nvPr/>
        </p:nvSpPr>
        <p:spPr>
          <a:xfrm>
            <a:off x="2439629" y="2044696"/>
            <a:ext cx="2353738" cy="3031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1" y="1637969"/>
            <a:ext cx="6607908" cy="36864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30969"/>
            <a:ext cx="8693313" cy="884691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Refresh Control </a:t>
            </a:r>
            <a:r>
              <a:rPr kumimoji="1" lang="zh-TW" altLang="en-US" dirty="0" smtClean="0"/>
              <a:t>關連到程式碼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5062569" y="4460705"/>
            <a:ext cx="2353575" cy="4339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503316" y="2558157"/>
            <a:ext cx="1451744" cy="1263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3"/>
            <a:endCxn id="13" idx="1"/>
          </p:cNvCxnSpPr>
          <p:nvPr/>
        </p:nvCxnSpPr>
        <p:spPr>
          <a:xfrm>
            <a:off x="2955060" y="2621349"/>
            <a:ext cx="2107509" cy="20563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5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0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2" y="4031891"/>
            <a:ext cx="4292600" cy="2262151"/>
          </a:xfrm>
          <a:prstGeom prst="rect">
            <a:avLst/>
          </a:prstGeom>
        </p:spPr>
      </p:pic>
      <p:pic>
        <p:nvPicPr>
          <p:cNvPr id="6" name="圖片 5" descr="螢幕快照 2017-04-18 下午9.07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2" y="1249512"/>
            <a:ext cx="4292600" cy="2782379"/>
          </a:xfrm>
          <a:prstGeom prst="rect">
            <a:avLst/>
          </a:prstGeom>
        </p:spPr>
      </p:pic>
      <p:pic>
        <p:nvPicPr>
          <p:cNvPr id="7" name="圖片 6" descr="螢幕快照 2017-04-18 下午9.09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1" y="1249512"/>
            <a:ext cx="3693681" cy="2782379"/>
          </a:xfrm>
          <a:prstGeom prst="rect">
            <a:avLst/>
          </a:prstGeom>
        </p:spPr>
      </p:pic>
      <p:pic>
        <p:nvPicPr>
          <p:cNvPr id="8" name="圖片 7" descr="螢幕快照 2017-04-18 下午9.09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3" y="4031891"/>
            <a:ext cx="3948864" cy="2326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06546"/>
            <a:ext cx="8693313" cy="884691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檢討撰寫程式碼的方法</a:t>
            </a:r>
            <a:r>
              <a:rPr kumimoji="1" lang="en-US" altLang="zh-TW" dirty="0" smtClean="0"/>
              <a:t>.</a:t>
            </a:r>
            <a:endParaRPr kumimoji="1"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785787" y="1674593"/>
            <a:ext cx="1814481" cy="53169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02565" y="1614286"/>
            <a:ext cx="2550184" cy="53500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9" idx="2"/>
            <a:endCxn id="16" idx="0"/>
          </p:cNvCxnSpPr>
          <p:nvPr/>
        </p:nvCxnSpPr>
        <p:spPr>
          <a:xfrm>
            <a:off x="1777657" y="2149293"/>
            <a:ext cx="237488" cy="3613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3529" y="5762352"/>
            <a:ext cx="2743232" cy="53169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8" name="直線箭頭接點 17"/>
          <p:cNvCxnSpPr>
            <a:endCxn id="13" idx="1"/>
          </p:cNvCxnSpPr>
          <p:nvPr/>
        </p:nvCxnSpPr>
        <p:spPr>
          <a:xfrm flipV="1">
            <a:off x="3386761" y="1940438"/>
            <a:ext cx="1399026" cy="41289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785787" y="5496507"/>
            <a:ext cx="3216225" cy="57285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5" name="直線箭頭接點 24"/>
          <p:cNvCxnSpPr>
            <a:stCxn id="13" idx="2"/>
            <a:endCxn id="24" idx="0"/>
          </p:cNvCxnSpPr>
          <p:nvPr/>
        </p:nvCxnSpPr>
        <p:spPr>
          <a:xfrm>
            <a:off x="5693028" y="2206283"/>
            <a:ext cx="700872" cy="3290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18 下午9.1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5" y="3162467"/>
            <a:ext cx="7812742" cy="3430992"/>
          </a:xfrm>
          <a:prstGeom prst="rect">
            <a:avLst/>
          </a:prstGeom>
        </p:spPr>
      </p:pic>
      <p:pic>
        <p:nvPicPr>
          <p:cNvPr id="6" name="圖片 5" descr="螢幕快照 2017-04-18 下午9.1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7" y="1666441"/>
            <a:ext cx="5753100" cy="1219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操作滑動頁面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81750"/>
            <a:ext cx="8693313" cy="884691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Refresh Control </a:t>
            </a:r>
            <a:r>
              <a:rPr kumimoji="1" lang="zh-TW" altLang="en-US" dirty="0" smtClean="0"/>
              <a:t>啟動下載方法</a:t>
            </a:r>
            <a:r>
              <a:rPr kumimoji="1" lang="en-US" altLang="zh-TW" dirty="0" smtClean="0"/>
              <a:t>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downloadLatestArticles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r>
              <a:rPr kumimoji="1" lang="en-US" altLang="zh-TW" dirty="0" smtClean="0"/>
              <a:t>.</a:t>
            </a:r>
          </a:p>
          <a:p>
            <a:r>
              <a:rPr kumimoji="1" lang="zh-TW" altLang="en-US" dirty="0" smtClean="0"/>
              <a:t>下載完成後終止</a:t>
            </a:r>
            <a:r>
              <a:rPr kumimoji="1" lang="en-US" altLang="zh-TW" dirty="0" smtClean="0"/>
              <a:t> refresh Control: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endRefreshing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208" y="1772362"/>
            <a:ext cx="4668404" cy="84284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76998" y="5659233"/>
            <a:ext cx="4033622" cy="30682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34" name="直線箭頭接點 33"/>
          <p:cNvCxnSpPr>
            <a:stCxn id="13" idx="2"/>
            <a:endCxn id="12" idx="0"/>
          </p:cNvCxnSpPr>
          <p:nvPr/>
        </p:nvCxnSpPr>
        <p:spPr>
          <a:xfrm flipH="1">
            <a:off x="2682473" y="2615207"/>
            <a:ext cx="173937" cy="1149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75815" y="3764469"/>
            <a:ext cx="3413316" cy="21582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15" name="直線箭頭接點 14"/>
          <p:cNvCxnSpPr>
            <a:stCxn id="12" idx="2"/>
            <a:endCxn id="19" idx="0"/>
          </p:cNvCxnSpPr>
          <p:nvPr/>
        </p:nvCxnSpPr>
        <p:spPr>
          <a:xfrm>
            <a:off x="2682473" y="3980290"/>
            <a:ext cx="1511336" cy="1678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參考資料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TBD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97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4-20 下午10.1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1" y="1493849"/>
            <a:ext cx="8466872" cy="46142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程式規劃</a:t>
            </a:r>
            <a:r>
              <a:rPr lang="en-US" altLang="zh-TW" dirty="0" smtClean="0"/>
              <a:t>: </a:t>
            </a:r>
            <a:r>
              <a:rPr kumimoji="1" lang="zh-TW" altLang="en-US" dirty="0" smtClean="0"/>
              <a:t>辨識資料來源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251" y="749009"/>
            <a:ext cx="8693313" cy="232372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資料是</a:t>
            </a:r>
            <a:r>
              <a:rPr kumimoji="1" lang="en-US" altLang="zh-TW" dirty="0" smtClean="0"/>
              <a:t> Dictionary </a:t>
            </a:r>
            <a:r>
              <a:rPr kumimoji="1" lang="zh-TW" altLang="en-US" dirty="0" smtClean="0"/>
              <a:t>組成的</a:t>
            </a:r>
            <a:r>
              <a:rPr kumimoji="1" lang="en-US" altLang="zh-TW" dirty="0" smtClean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4588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7-04-20 下午11.26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" y="2079278"/>
            <a:ext cx="5152981" cy="4073640"/>
          </a:xfrm>
          <a:prstGeom prst="rect">
            <a:avLst/>
          </a:prstGeom>
        </p:spPr>
      </p:pic>
      <p:pic>
        <p:nvPicPr>
          <p:cNvPr id="6" name="圖片 5" descr="螢幕快照 2017-04-20 下午11.2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26" y="4542441"/>
            <a:ext cx="4117427" cy="22315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844" y="749009"/>
            <a:ext cx="9077156" cy="1423492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b="1" dirty="0" err="1">
                <a:solidFill>
                  <a:srgbClr val="0000FF"/>
                </a:solidFill>
              </a:rPr>
              <a:t>URLSession.shared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URLSession.dataTask</a:t>
            </a:r>
            <a:r>
              <a:rPr kumimoji="1" lang="en-US" altLang="zh-TW" b="1" dirty="0">
                <a:solidFill>
                  <a:srgbClr val="0000FF"/>
                </a:solidFill>
              </a:rPr>
              <a:t>(with: </a:t>
            </a:r>
            <a:r>
              <a:rPr kumimoji="1" lang="en-US" altLang="zh-TW" b="1" dirty="0" err="1">
                <a:solidFill>
                  <a:srgbClr val="0000FF"/>
                </a:solidFill>
              </a:rPr>
              <a:t>url</a:t>
            </a:r>
            <a:r>
              <a:rPr kumimoji="1" lang="en-US" altLang="zh-TW" b="1" dirty="0">
                <a:solidFill>
                  <a:srgbClr val="0000FF"/>
                </a:solidFill>
              </a:rPr>
              <a:t>){ data, response, error in}</a:t>
            </a:r>
          </a:p>
          <a:p>
            <a:r>
              <a:rPr kumimoji="1" lang="en-US" altLang="zh-TW" b="1" dirty="0" err="1">
                <a:solidFill>
                  <a:srgbClr val="0000FF"/>
                </a:solidFill>
              </a:rPr>
              <a:t>JSONSerialization</a:t>
            </a:r>
            <a:r>
              <a:rPr kumimoji="1" lang="en-US" altLang="zh-TW" b="1" dirty="0">
                <a:solidFill>
                  <a:srgbClr val="0000FF"/>
                </a:solidFill>
              </a:rPr>
              <a:t>(</a:t>
            </a:r>
            <a:r>
              <a:rPr kumimoji="1" lang="en-US" altLang="zh-TW" b="1" dirty="0" err="1">
                <a:solidFill>
                  <a:srgbClr val="0000FF"/>
                </a:solidFill>
              </a:rPr>
              <a:t>with:data</a:t>
            </a:r>
            <a:r>
              <a:rPr kumimoji="1" lang="en-US" altLang="zh-TW" b="1" dirty="0">
                <a:solidFill>
                  <a:srgbClr val="0000FF"/>
                </a:solidFill>
              </a:rPr>
              <a:t>): </a:t>
            </a:r>
            <a:r>
              <a:rPr kumimoji="1" lang="en-US" altLang="zh-TW" dirty="0" err="1"/>
              <a:t>jsondata</a:t>
            </a:r>
            <a:r>
              <a:rPr kumimoji="1" lang="en-US" altLang="zh-TW" dirty="0"/>
              <a:t> </a:t>
            </a:r>
            <a:r>
              <a:rPr kumimoji="1" lang="en-US" altLang="zh-TW" dirty="0">
                <a:sym typeface="Wingdings"/>
              </a:rPr>
              <a:t> JSON Object  </a:t>
            </a:r>
            <a:r>
              <a:rPr kumimoji="1" lang="en-US" altLang="zh-TW" b="1" dirty="0" err="1">
                <a:solidFill>
                  <a:srgbClr val="0000FF"/>
                </a:solidFill>
                <a:sym typeface="Wingdings"/>
              </a:rPr>
              <a:t>task.resume</a:t>
            </a:r>
            <a:r>
              <a:rPr kumimoji="1" lang="en-US" altLang="zh-TW" b="1" dirty="0">
                <a:solidFill>
                  <a:srgbClr val="0000FF"/>
                </a:solidFill>
                <a:sym typeface="Wingdings"/>
              </a:rPr>
              <a:t>()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 dirty="0" err="1" smtClean="0">
                <a:solidFill>
                  <a:srgbClr val="0000FF"/>
                </a:solidFill>
              </a:rPr>
              <a:t>articlesArray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: </a:t>
            </a:r>
            <a:r>
              <a:rPr kumimoji="1" lang="en-US" altLang="zh-TW" dirty="0">
                <a:solidFill>
                  <a:srgbClr val="000000"/>
                </a:solidFill>
              </a:rPr>
              <a:t>Dictionary </a:t>
            </a:r>
            <a:r>
              <a:rPr kumimoji="1" lang="zh-TW" altLang="en-US" dirty="0">
                <a:solidFill>
                  <a:srgbClr val="000000"/>
                </a:solidFill>
              </a:rPr>
              <a:t>的</a:t>
            </a:r>
            <a:r>
              <a:rPr kumimoji="1" lang="en-US" altLang="zh-TW" dirty="0">
                <a:solidFill>
                  <a:srgbClr val="000000"/>
                </a:solidFill>
              </a:rPr>
              <a:t> Array </a:t>
            </a:r>
            <a:r>
              <a:rPr kumimoji="1" lang="zh-TW" altLang="en-US" dirty="0">
                <a:solidFill>
                  <a:srgbClr val="000000"/>
                </a:solidFill>
              </a:rPr>
              <a:t>被下載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endParaRPr kumimoji="1" lang="en-US" altLang="zh-TW" b="1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0854" y="5222589"/>
            <a:ext cx="1614404" cy="277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326716" y="5768355"/>
            <a:ext cx="1906845" cy="927688"/>
          </a:xfrm>
          <a:prstGeom prst="wedgeRectCallout">
            <a:avLst>
              <a:gd name="adj1" fmla="val -11147"/>
              <a:gd name="adj2" fmla="val -7815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缺點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沒有分標題分類去拆解內容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2796" y="5214041"/>
            <a:ext cx="2291458" cy="15599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20" name="直線箭頭接點 19"/>
          <p:cNvCxnSpPr>
            <a:stCxn id="13" idx="3"/>
          </p:cNvCxnSpPr>
          <p:nvPr/>
        </p:nvCxnSpPr>
        <p:spPr>
          <a:xfrm>
            <a:off x="2615258" y="5361264"/>
            <a:ext cx="4307539" cy="107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圖說文字 20"/>
          <p:cNvSpPr/>
          <p:nvPr/>
        </p:nvSpPr>
        <p:spPr>
          <a:xfrm>
            <a:off x="5096826" y="3464147"/>
            <a:ext cx="3280400" cy="841749"/>
          </a:xfrm>
          <a:prstGeom prst="wedgeRectCallout">
            <a:avLst>
              <a:gd name="adj1" fmla="val -52033"/>
              <a:gd name="adj2" fmla="val 103393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在這邊定義讀取的是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Dictionary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構成的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Array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存入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articleArray</a:t>
            </a:r>
            <a:r>
              <a:rPr kumimoji="1" lang="en-US" altLang="zh-TW" dirty="0" smtClean="0">
                <a:solidFill>
                  <a:srgbClr val="FF0000"/>
                </a:solidFill>
              </a:rPr>
              <a:t>:[[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String:Any</a:t>
            </a:r>
            <a:r>
              <a:rPr kumimoji="1" lang="en-US" altLang="zh-TW" dirty="0">
                <a:solidFill>
                  <a:srgbClr val="FF0000"/>
                </a:solidFill>
              </a:rPr>
              <a:t>]</a:t>
            </a:r>
            <a:r>
              <a:rPr kumimoji="1" lang="en-US" altLang="zh-TW" dirty="0" smtClean="0">
                <a:solidFill>
                  <a:srgbClr val="FF0000"/>
                </a:solidFill>
              </a:rPr>
              <a:t>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圖說文字 21"/>
          <p:cNvSpPr/>
          <p:nvPr/>
        </p:nvSpPr>
        <p:spPr>
          <a:xfrm>
            <a:off x="2214195" y="4354686"/>
            <a:ext cx="1936430" cy="421269"/>
          </a:xfrm>
          <a:prstGeom prst="wedgeRectCallout">
            <a:avLst>
              <a:gd name="adj1" fmla="val -65563"/>
              <a:gd name="adj2" fmla="val 32957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抓下一筆大</a:t>
            </a:r>
            <a:r>
              <a:rPr kumimoji="1" lang="en-US" altLang="zh-TW" dirty="0" smtClean="0">
                <a:solidFill>
                  <a:srgbClr val="FF0000"/>
                </a:solidFill>
              </a:rPr>
              <a:t> data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8043" y="4775955"/>
            <a:ext cx="4226875" cy="3826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01821" y="3081521"/>
            <a:ext cx="1829352" cy="1855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5" name="矩形圖說文字 24"/>
          <p:cNvSpPr/>
          <p:nvPr/>
        </p:nvSpPr>
        <p:spPr>
          <a:xfrm>
            <a:off x="2812734" y="2683645"/>
            <a:ext cx="1933164" cy="675377"/>
          </a:xfrm>
          <a:prstGeom prst="wedgeRectCallout">
            <a:avLst>
              <a:gd name="adj1" fmla="val -74759"/>
              <a:gd name="adj2" fmla="val 29755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在畫面載入後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呼叫下載網路新聞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1145" y="3384091"/>
            <a:ext cx="4711737" cy="27688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6" name="矩形圖說文字 15"/>
          <p:cNvSpPr/>
          <p:nvPr/>
        </p:nvSpPr>
        <p:spPr>
          <a:xfrm>
            <a:off x="4745898" y="5675183"/>
            <a:ext cx="1893197" cy="759282"/>
          </a:xfrm>
          <a:prstGeom prst="wedgeRectCallout">
            <a:avLst>
              <a:gd name="adj1" fmla="val 65988"/>
              <a:gd name="adj2" fmla="val 4009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整個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“Dictionary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Array”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被下載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6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7-03-23 下午3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5743"/>
            <a:ext cx="5185037" cy="2784557"/>
          </a:xfrm>
          <a:prstGeom prst="rect">
            <a:avLst/>
          </a:prstGeom>
        </p:spPr>
      </p:pic>
      <p:pic>
        <p:nvPicPr>
          <p:cNvPr id="7" name="圖片 6" descr="螢幕快照 2017-03-23 下午3.49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02" y="4219771"/>
            <a:ext cx="5714151" cy="25542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規劃資料結構下載網路新聞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844" y="749009"/>
            <a:ext cx="9077156" cy="109168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rgbClr val="000000"/>
                </a:solidFill>
              </a:rPr>
              <a:t>宣告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f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or article in </a:t>
            </a:r>
            <a:r>
              <a:rPr kumimoji="1" lang="en-US" altLang="zh-TW" b="1" dirty="0" err="1" smtClean="0">
                <a:solidFill>
                  <a:srgbClr val="0000FF"/>
                </a:solidFill>
              </a:rPr>
              <a:t>articleArray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 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去一一取值</a:t>
            </a:r>
            <a:endParaRPr kumimoji="1" lang="en-US" altLang="zh-TW" dirty="0" smtClean="0">
              <a:solidFill>
                <a:srgbClr val="000000"/>
              </a:solidFill>
            </a:endParaRPr>
          </a:p>
          <a:p>
            <a:r>
              <a:rPr kumimoji="1" lang="en-US" altLang="zh-TW" b="1" dirty="0" smtClean="0">
                <a:solidFill>
                  <a:srgbClr val="0000FF"/>
                </a:solidFill>
              </a:rPr>
              <a:t>article[“heading”],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article</a:t>
            </a:r>
            <a:r>
              <a:rPr kumimoji="1" lang="en-US" altLang="zh-TW" b="1" dirty="0">
                <a:solidFill>
                  <a:srgbClr val="0000FF"/>
                </a:solidFill>
              </a:rPr>
              <a:t>[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“content,</a:t>
            </a:r>
            <a:r>
              <a:rPr kumimoji="1" lang="mr-IN" altLang="zh-TW" b="1" dirty="0" smtClean="0">
                <a:solidFill>
                  <a:srgbClr val="0000FF"/>
                </a:solidFill>
              </a:rPr>
              <a:t>…</a:t>
            </a:r>
            <a:r>
              <a:rPr kumimoji="1" lang="en-US" altLang="zh-TW" b="1" dirty="0" smtClean="0">
                <a:solidFill>
                  <a:srgbClr val="0000FF"/>
                </a:solidFill>
              </a:rPr>
              <a:t>.”] </a:t>
            </a:r>
            <a:r>
              <a:rPr kumimoji="1" lang="zh-TW" altLang="en-US" dirty="0" smtClean="0">
                <a:solidFill>
                  <a:srgbClr val="000000"/>
                </a:solidFill>
              </a:rPr>
              <a:t>共有</a:t>
            </a:r>
            <a:r>
              <a:rPr kumimoji="1" lang="en-US" altLang="zh-TW" dirty="0" smtClean="0">
                <a:solidFill>
                  <a:srgbClr val="000000"/>
                </a:solidFill>
              </a:rPr>
              <a:t>6</a:t>
            </a:r>
            <a:r>
              <a:rPr kumimoji="1" lang="zh-TW" altLang="en-US" dirty="0" smtClean="0">
                <a:solidFill>
                  <a:srgbClr val="000000"/>
                </a:solidFill>
              </a:rPr>
              <a:t>類</a:t>
            </a:r>
            <a:endParaRPr kumimoji="1" lang="en-US" altLang="zh-TW" dirty="0">
              <a:solidFill>
                <a:srgbClr val="000000"/>
              </a:solidFill>
            </a:endParaRPr>
          </a:p>
          <a:p>
            <a:endParaRPr kumimoji="1"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6981" y="3404630"/>
            <a:ext cx="2178796" cy="2773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4" name="矩形圖說文字 13"/>
          <p:cNvSpPr/>
          <p:nvPr/>
        </p:nvSpPr>
        <p:spPr>
          <a:xfrm>
            <a:off x="1518891" y="4003577"/>
            <a:ext cx="2025513" cy="1112781"/>
          </a:xfrm>
          <a:prstGeom prst="wedgeRectCallout">
            <a:avLst>
              <a:gd name="adj1" fmla="val -17981"/>
              <a:gd name="adj2" fmla="val -7923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缺點</a:t>
            </a:r>
            <a:r>
              <a:rPr kumimoji="1" lang="en-US" altLang="zh-TW" dirty="0" smtClean="0">
                <a:solidFill>
                  <a:srgbClr val="FF0000"/>
                </a:solidFill>
              </a:rPr>
              <a:t>: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每取對應</a:t>
            </a:r>
            <a:r>
              <a:rPr kumimoji="1" lang="en-US" altLang="zh-TW" dirty="0" smtClean="0">
                <a:solidFill>
                  <a:srgbClr val="FF0000"/>
                </a:solidFill>
              </a:rPr>
              <a:t> key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的</a:t>
            </a:r>
            <a:r>
              <a:rPr kumimoji="1" lang="en-US" altLang="zh-TW" dirty="0" smtClean="0">
                <a:solidFill>
                  <a:srgbClr val="FF0000"/>
                </a:solidFill>
              </a:rPr>
              <a:t> value,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就要重複用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for each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取其他資料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一共</a:t>
            </a:r>
            <a:r>
              <a:rPr kumimoji="1" lang="en-US" altLang="zh-TW" dirty="0">
                <a:solidFill>
                  <a:srgbClr val="FF0000"/>
                </a:solidFill>
              </a:rPr>
              <a:t>6</a:t>
            </a:r>
            <a:r>
              <a:rPr kumimoji="1" lang="zh-TW" altLang="en-US" dirty="0" smtClean="0">
                <a:solidFill>
                  <a:srgbClr val="FF0000"/>
                </a:solidFill>
              </a:rPr>
              <a:t>類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4087519" y="3390033"/>
            <a:ext cx="3708119" cy="829737"/>
          </a:xfrm>
          <a:prstGeom prst="wedgeRectCallout">
            <a:avLst>
              <a:gd name="adj1" fmla="val -62887"/>
              <a:gd name="adj2" fmla="val -30246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令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“article”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為陣列其中之一元素</a:t>
            </a:r>
            <a:r>
              <a:rPr kumimoji="1" lang="en-US" altLang="zh-TW" dirty="0" smtClean="0">
                <a:solidFill>
                  <a:srgbClr val="FF0000"/>
                </a:solidFill>
              </a:rPr>
              <a:t>, </a:t>
            </a:r>
            <a:r>
              <a:rPr kumimoji="1" lang="zh-TW" altLang="en-US" dirty="0" smtClean="0">
                <a:solidFill>
                  <a:srgbClr val="FF0000"/>
                </a:solidFill>
              </a:rPr>
              <a:t>用</a:t>
            </a:r>
            <a:r>
              <a:rPr kumimoji="1" lang="en-US" altLang="zh-TW" dirty="0" smtClean="0">
                <a:solidFill>
                  <a:srgbClr val="FF0000"/>
                </a:solidFill>
              </a:rPr>
              <a:t> for</a:t>
            </a:r>
            <a:r>
              <a:rPr kumimoji="1" lang="mr-IN" altLang="zh-TW" dirty="0" smtClean="0">
                <a:solidFill>
                  <a:srgbClr val="FF0000"/>
                </a:solidFill>
              </a:rPr>
              <a:t>…</a:t>
            </a:r>
            <a:r>
              <a:rPr kumimoji="1" lang="en-US" altLang="zh-TW" dirty="0" smtClean="0">
                <a:solidFill>
                  <a:srgbClr val="FF0000"/>
                </a:solidFill>
              </a:rPr>
              <a:t>each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對其中每一</a:t>
            </a:r>
            <a:r>
              <a:rPr kumimoji="1" lang="en-US" altLang="zh-TW" dirty="0" smtClean="0">
                <a:solidFill>
                  <a:srgbClr val="FF0000"/>
                </a:solidFill>
              </a:rPr>
              <a:t> article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對應</a:t>
            </a:r>
            <a:r>
              <a:rPr kumimoji="1" lang="en-US" altLang="zh-TW" dirty="0" smtClean="0">
                <a:solidFill>
                  <a:srgbClr val="FF0000"/>
                </a:solidFill>
              </a:rPr>
              <a:t> key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名為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“heading”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98575" y="5648541"/>
            <a:ext cx="3087777" cy="11254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22994" y="4772702"/>
            <a:ext cx="2463020" cy="3436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5561946" y="5116358"/>
            <a:ext cx="448840" cy="583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7133" y="1840690"/>
            <a:ext cx="3060790" cy="1760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  <p:sp>
        <p:nvSpPr>
          <p:cNvPr id="20" name="矩形圖說文字 19"/>
          <p:cNvSpPr/>
          <p:nvPr/>
        </p:nvSpPr>
        <p:spPr>
          <a:xfrm>
            <a:off x="6926671" y="4772702"/>
            <a:ext cx="1966316" cy="579359"/>
          </a:xfrm>
          <a:prstGeom prst="wedgeRectCallout">
            <a:avLst>
              <a:gd name="adj1" fmla="val -48797"/>
              <a:gd name="adj2" fmla="val 100609"/>
            </a:avLst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每一</a:t>
            </a:r>
            <a:r>
              <a:rPr kumimoji="1" lang="en-US" altLang="zh-TW" dirty="0" smtClean="0">
                <a:solidFill>
                  <a:srgbClr val="FF0000"/>
                </a:solidFill>
              </a:rPr>
              <a:t> “heading”</a:t>
            </a:r>
            <a:r>
              <a:rPr kumimoji="1" lang="zh-TW" altLang="en-US" dirty="0" smtClean="0">
                <a:solidFill>
                  <a:srgbClr val="FF0000"/>
                </a:solidFill>
              </a:rPr>
              <a:t>取值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TW" altLang="en-US" dirty="0" smtClean="0">
                <a:solidFill>
                  <a:srgbClr val="FF0000"/>
                </a:solidFill>
                <a:sym typeface="Wingdings"/>
              </a:rPr>
              <a:t>新聞標題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爆炸 1 3"/>
          <p:cNvSpPr/>
          <p:nvPr/>
        </p:nvSpPr>
        <p:spPr>
          <a:xfrm>
            <a:off x="6597962" y="903262"/>
            <a:ext cx="2546038" cy="1726297"/>
          </a:xfrm>
          <a:prstGeom prst="irregularSeal1">
            <a:avLst/>
          </a:prstGeom>
          <a:solidFill>
            <a:srgbClr val="FFFF00"/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Don’t Repeat Yourself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！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0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15269</TotalTime>
  <Words>2321</Words>
  <Application>Microsoft Macintosh PowerPoint</Application>
  <PresentationFormat>如螢幕大小 (4:3)</PresentationFormat>
  <Paragraphs>503</Paragraphs>
  <Slides>64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5" baseType="lpstr">
      <vt:lpstr>Office 佈景主題</vt:lpstr>
      <vt:lpstr>iOS Dev 筆記 07 新聞快報</vt:lpstr>
      <vt:lpstr>Content</vt:lpstr>
      <vt:lpstr>程式規劃</vt:lpstr>
      <vt:lpstr>程式規劃(2017.3.20)</vt:lpstr>
      <vt:lpstr>程式規劃</vt:lpstr>
      <vt:lpstr>程式規劃: 辨識資料來源</vt:lpstr>
      <vt:lpstr>程式規劃: 辨識資料來源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規劃資料結構下載網路新聞</vt:lpstr>
      <vt:lpstr>把新聞條目推到 App 頁面</vt:lpstr>
      <vt:lpstr>把新聞條目推到 App 頁面</vt:lpstr>
      <vt:lpstr>把新聞條目推到 App 頁面</vt:lpstr>
      <vt:lpstr>把新聞條目推到 App 頁面</vt:lpstr>
      <vt:lpstr>把新聞條目推到 App 頁面</vt:lpstr>
      <vt:lpstr>把新聞條目推到 App 頁面</vt:lpstr>
      <vt:lpstr>把新聞條目推到 App 頁面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 Cell 表現樣式</vt:lpstr>
      <vt:lpstr>優化資料結構 (2017.3.23)</vt:lpstr>
      <vt:lpstr>優化資料結構 (2017.3.23)</vt:lpstr>
      <vt:lpstr>優化資料結構</vt:lpstr>
      <vt:lpstr>優化資料結構</vt:lpstr>
      <vt:lpstr>管理翻頁</vt:lpstr>
      <vt:lpstr>管理翻頁</vt:lpstr>
      <vt:lpstr>管理翻頁</vt:lpstr>
      <vt:lpstr>管理翻頁</vt:lpstr>
      <vt:lpstr>管理翻頁</vt:lpstr>
      <vt:lpstr>管理翻頁</vt:lpstr>
      <vt:lpstr>管理翻頁</vt:lpstr>
      <vt:lpstr>管理翻頁</vt:lpstr>
      <vt:lpstr>管理翻頁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在 App 推出相片</vt:lpstr>
      <vt:lpstr>操作滑動頁面</vt:lpstr>
      <vt:lpstr>操作滑動頁面</vt:lpstr>
      <vt:lpstr>操作滑動頁面</vt:lpstr>
      <vt:lpstr>操作滑動頁面</vt:lpstr>
      <vt:lpstr>操作滑動頁面</vt:lpstr>
      <vt:lpstr>操作滑動頁面</vt:lpstr>
      <vt:lpstr>參考資料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 宜倩</dc:creator>
  <cp:lastModifiedBy>呂 宜倩</cp:lastModifiedBy>
  <cp:revision>525</cp:revision>
  <dcterms:created xsi:type="dcterms:W3CDTF">2017-03-07T01:33:20Z</dcterms:created>
  <dcterms:modified xsi:type="dcterms:W3CDTF">2017-04-21T13:09:21Z</dcterms:modified>
</cp:coreProperties>
</file>